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9" r:id="rId4"/>
    <p:sldId id="258" r:id="rId5"/>
    <p:sldId id="262" r:id="rId6"/>
    <p:sldId id="264" r:id="rId7"/>
    <p:sldId id="326" r:id="rId8"/>
    <p:sldId id="327" r:id="rId9"/>
    <p:sldId id="265" r:id="rId10"/>
    <p:sldId id="266" r:id="rId11"/>
    <p:sldId id="306" r:id="rId12"/>
    <p:sldId id="307" r:id="rId13"/>
    <p:sldId id="308" r:id="rId14"/>
    <p:sldId id="309" r:id="rId15"/>
    <p:sldId id="322" r:id="rId16"/>
    <p:sldId id="360" r:id="rId17"/>
    <p:sldId id="338" r:id="rId18"/>
    <p:sldId id="315" r:id="rId19"/>
    <p:sldId id="318" r:id="rId20"/>
    <p:sldId id="323" r:id="rId21"/>
    <p:sldId id="325" r:id="rId22"/>
    <p:sldId id="329" r:id="rId23"/>
    <p:sldId id="330" r:id="rId24"/>
    <p:sldId id="320" r:id="rId25"/>
    <p:sldId id="335" r:id="rId26"/>
    <p:sldId id="334" r:id="rId27"/>
    <p:sldId id="340" r:id="rId28"/>
    <p:sldId id="341" r:id="rId29"/>
    <p:sldId id="342" r:id="rId30"/>
    <p:sldId id="343" r:id="rId31"/>
    <p:sldId id="267" r:id="rId32"/>
    <p:sldId id="344" r:id="rId33"/>
    <p:sldId id="345" r:id="rId34"/>
    <p:sldId id="346" r:id="rId35"/>
    <p:sldId id="347" r:id="rId36"/>
    <p:sldId id="361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6" r:id="rId45"/>
    <p:sldId id="357" r:id="rId46"/>
    <p:sldId id="358" r:id="rId47"/>
    <p:sldId id="359" r:id="rId48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 varScale="1">
        <p:scale>
          <a:sx n="82" d="100"/>
          <a:sy n="82" d="100"/>
        </p:scale>
        <p:origin x="304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85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31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49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54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01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30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00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5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38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73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73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3A1E1-A343-443F-96BC-29F282711FE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9C2C2-7A3E-4ACB-AA0A-594BAB359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50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mmar-monster.com/glossary/verb_definition.htm" TargetMode="External"/><Relationship Id="rId2" Type="http://schemas.openxmlformats.org/officeDocument/2006/relationships/hyperlink" Target="http://www.grammar-monster.com/glossary/subjec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rammar-monster.com/glossary/sentences.htm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tionary.org/wiki/present" TargetMode="External"/><Relationship Id="rId2" Type="http://schemas.openxmlformats.org/officeDocument/2006/relationships/hyperlink" Target="http://en.wiktionary.org/wiki/now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Clause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group of words that includes a </a:t>
            </a:r>
            <a:r>
              <a:rPr lang="en-GB" dirty="0" smtClean="0">
                <a:solidFill>
                  <a:srgbClr val="FF0000"/>
                </a:solidFill>
              </a:rPr>
              <a:t>verb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70C0"/>
                </a:solidFill>
              </a:rPr>
              <a:t>subject</a:t>
            </a:r>
            <a:r>
              <a:rPr lang="en-GB" dirty="0" smtClean="0"/>
              <a:t>. The subject is the person/thing doing the verb.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There are two main types: main and subordinate.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Main clause – must make sense on its own.</a:t>
            </a:r>
          </a:p>
          <a:p>
            <a:pPr marL="0" indent="0">
              <a:buNone/>
            </a:pPr>
            <a:r>
              <a:rPr lang="en-GB" dirty="0" smtClean="0"/>
              <a:t>e.g. The </a:t>
            </a:r>
            <a:r>
              <a:rPr lang="en-GB" dirty="0" smtClean="0">
                <a:solidFill>
                  <a:srgbClr val="0070C0"/>
                </a:solidFill>
              </a:rPr>
              <a:t>dog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barked</a:t>
            </a:r>
            <a:r>
              <a:rPr lang="en-GB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74147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Prepositions/adverbs </a:t>
            </a:r>
            <a:r>
              <a:rPr lang="en-GB" dirty="0" smtClean="0"/>
              <a:t>of </a:t>
            </a:r>
            <a:r>
              <a:rPr lang="en-GB" b="1" dirty="0" smtClean="0"/>
              <a:t>when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word used to describe </a:t>
            </a:r>
            <a:r>
              <a:rPr lang="en-GB" b="1" dirty="0" smtClean="0"/>
              <a:t>when </a:t>
            </a:r>
            <a:r>
              <a:rPr lang="en-GB" dirty="0" smtClean="0"/>
              <a:t>something happened (time). Also called, Adverb of Time and Conjunction of Time.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Eg</a:t>
            </a:r>
            <a:r>
              <a:rPr lang="en-GB" dirty="0" smtClean="0"/>
              <a:t>. The dog barked </a:t>
            </a:r>
            <a:r>
              <a:rPr lang="en-GB" i="1" u="sng" dirty="0" smtClean="0"/>
              <a:t>during</a:t>
            </a:r>
            <a:r>
              <a:rPr lang="en-GB" dirty="0" smtClean="0"/>
              <a:t> the day.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29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Noun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Naming word</a:t>
            </a:r>
          </a:p>
          <a:p>
            <a:r>
              <a:rPr lang="en-GB" dirty="0" smtClean="0"/>
              <a:t>A name of a person, place or thing</a:t>
            </a:r>
          </a:p>
          <a:p>
            <a:r>
              <a:rPr lang="en-GB" dirty="0" smtClean="0"/>
              <a:t>Something you can draw</a:t>
            </a:r>
          </a:p>
          <a:p>
            <a:r>
              <a:rPr lang="en-GB" dirty="0" smtClean="0"/>
              <a:t>Examples include:</a:t>
            </a:r>
          </a:p>
          <a:p>
            <a:pPr marL="0" indent="0" algn="ctr">
              <a:buNone/>
            </a:pPr>
            <a:r>
              <a:rPr lang="en-GB" dirty="0" smtClean="0"/>
              <a:t>hair, rabbit, river, cloud, knee, biscuit or colour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smtClean="0">
                <a:solidFill>
                  <a:srgbClr val="FF0000"/>
                </a:solidFill>
              </a:rPr>
              <a:t>cat</a:t>
            </a:r>
            <a:r>
              <a:rPr lang="en-GB" dirty="0" smtClean="0"/>
              <a:t> licked its </a:t>
            </a:r>
            <a:r>
              <a:rPr lang="en-GB" dirty="0" smtClean="0">
                <a:solidFill>
                  <a:srgbClr val="FF0000"/>
                </a:solidFill>
              </a:rPr>
              <a:t>paws</a:t>
            </a:r>
            <a:r>
              <a:rPr lang="en-GB" dirty="0" smtClean="0"/>
              <a:t> as it sat on the</a:t>
            </a:r>
            <a:r>
              <a:rPr lang="en-GB" dirty="0" smtClean="0">
                <a:solidFill>
                  <a:srgbClr val="FF0000"/>
                </a:solidFill>
              </a:rPr>
              <a:t> mat</a:t>
            </a:r>
            <a:r>
              <a:rPr lang="en-GB" dirty="0" smtClean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159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Noun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name of a general, every day (non-specific) objects, things, animals etc.</a:t>
            </a:r>
          </a:p>
          <a:p>
            <a:r>
              <a:rPr lang="en-GB" dirty="0" smtClean="0"/>
              <a:t>Examples include: </a:t>
            </a:r>
          </a:p>
          <a:p>
            <a:pPr marL="0" indent="0" algn="ctr">
              <a:buNone/>
            </a:pPr>
            <a:r>
              <a:rPr lang="en-GB" dirty="0" smtClean="0"/>
              <a:t>book, jumper, website, week or cat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smtClean="0">
                <a:solidFill>
                  <a:srgbClr val="FF0000"/>
                </a:solidFill>
              </a:rPr>
              <a:t>book</a:t>
            </a:r>
            <a:r>
              <a:rPr lang="en-GB" dirty="0" smtClean="0"/>
              <a:t> fell from a </a:t>
            </a:r>
            <a:r>
              <a:rPr lang="en-GB" dirty="0" smtClean="0">
                <a:solidFill>
                  <a:srgbClr val="FF0000"/>
                </a:solidFill>
              </a:rPr>
              <a:t>shelf</a:t>
            </a:r>
            <a:r>
              <a:rPr lang="en-GB" dirty="0" smtClean="0"/>
              <a:t> and landed on the </a:t>
            </a:r>
            <a:r>
              <a:rPr lang="en-GB" dirty="0" smtClean="0">
                <a:solidFill>
                  <a:srgbClr val="FF0000"/>
                </a:solidFill>
              </a:rPr>
              <a:t>carpet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88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Proper 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Names of specific people, places, days and months (also include names of companies, holidays such as Christmas, Eid, brands, religious groups, organisations, books, films)</a:t>
            </a:r>
          </a:p>
          <a:p>
            <a:r>
              <a:rPr lang="en-GB" dirty="0" smtClean="0"/>
              <a:t>It always begins with a capital letter.</a:t>
            </a:r>
          </a:p>
          <a:p>
            <a:r>
              <a:rPr lang="en-GB" dirty="0" smtClean="0"/>
              <a:t>Examples include: </a:t>
            </a:r>
          </a:p>
          <a:p>
            <a:pPr marL="0" indent="0" algn="ctr">
              <a:buNone/>
            </a:pPr>
            <a:r>
              <a:rPr lang="en-GB" dirty="0" smtClean="0"/>
              <a:t>Lucy, London, England, Wednesday, The Thames, Tesco, Christians, Bible, Mars Bar, The Book Thief </a:t>
            </a:r>
          </a:p>
          <a:p>
            <a:pPr marL="0" indent="0" algn="ctr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Christian</a:t>
            </a:r>
            <a:r>
              <a:rPr lang="en-GB" dirty="0" smtClean="0"/>
              <a:t> people celebrated</a:t>
            </a:r>
            <a:r>
              <a:rPr lang="en-GB" dirty="0" smtClean="0">
                <a:solidFill>
                  <a:srgbClr val="FF0000"/>
                </a:solidFill>
              </a:rPr>
              <a:t> Christmas </a:t>
            </a:r>
            <a:r>
              <a:rPr lang="en-GB" dirty="0" smtClean="0"/>
              <a:t>in </a:t>
            </a:r>
            <a:r>
              <a:rPr lang="en-GB" dirty="0" smtClean="0">
                <a:solidFill>
                  <a:srgbClr val="FF0000"/>
                </a:solidFill>
              </a:rPr>
              <a:t>England</a:t>
            </a:r>
            <a:r>
              <a:rPr lang="en-GB" dirty="0" smtClean="0"/>
              <a:t> on </a:t>
            </a:r>
            <a:r>
              <a:rPr lang="en-GB" dirty="0" smtClean="0">
                <a:solidFill>
                  <a:srgbClr val="FF0000"/>
                </a:solidFill>
              </a:rPr>
              <a:t>Wednesday</a:t>
            </a:r>
            <a:r>
              <a:rPr lang="en-GB" dirty="0" smtClean="0"/>
              <a:t> 25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December,</a:t>
            </a:r>
            <a:r>
              <a:rPr lang="en-GB" dirty="0" smtClean="0"/>
              <a:t> as it said in the </a:t>
            </a:r>
            <a:r>
              <a:rPr lang="en-GB" dirty="0" smtClean="0">
                <a:solidFill>
                  <a:srgbClr val="FF0000"/>
                </a:solidFill>
              </a:rPr>
              <a:t>Bible</a:t>
            </a:r>
            <a:r>
              <a:rPr lang="en-GB" dirty="0" smtClean="0"/>
              <a:t>, by eating </a:t>
            </a:r>
            <a:r>
              <a:rPr lang="en-GB" dirty="0" smtClean="0">
                <a:solidFill>
                  <a:srgbClr val="FF0000"/>
                </a:solidFill>
              </a:rPr>
              <a:t>Mars Bars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238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Collective Noun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name given to a group of things, objects and individuals.</a:t>
            </a:r>
          </a:p>
          <a:p>
            <a:r>
              <a:rPr lang="en-GB" dirty="0" smtClean="0"/>
              <a:t> Can include people, animals and objects.</a:t>
            </a:r>
          </a:p>
          <a:p>
            <a:r>
              <a:rPr lang="en-GB" dirty="0" smtClean="0"/>
              <a:t>Examples include:</a:t>
            </a:r>
          </a:p>
          <a:p>
            <a:pPr marL="0" indent="0" algn="ctr">
              <a:buNone/>
            </a:pPr>
            <a:r>
              <a:rPr lang="en-GB" dirty="0" smtClean="0"/>
              <a:t>a team of footballers, a galaxy of stars, an assembly of students or a gaggle of geese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smtClean="0">
                <a:solidFill>
                  <a:srgbClr val="FF0000"/>
                </a:solidFill>
              </a:rPr>
              <a:t>crowd</a:t>
            </a:r>
            <a:r>
              <a:rPr lang="en-GB" dirty="0" smtClean="0"/>
              <a:t> threw a</a:t>
            </a:r>
            <a:r>
              <a:rPr lang="en-GB" dirty="0" smtClean="0">
                <a:solidFill>
                  <a:srgbClr val="FF0000"/>
                </a:solidFill>
              </a:rPr>
              <a:t> packet </a:t>
            </a:r>
            <a:r>
              <a:rPr lang="en-GB" dirty="0" smtClean="0"/>
              <a:t>of crisps at the football </a:t>
            </a:r>
            <a:r>
              <a:rPr lang="en-GB" dirty="0" smtClean="0">
                <a:solidFill>
                  <a:srgbClr val="FF0000"/>
                </a:solidFill>
              </a:rPr>
              <a:t>team</a:t>
            </a:r>
            <a:r>
              <a:rPr lang="en-GB" dirty="0" smtClean="0"/>
              <a:t> 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885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34" y="251520"/>
            <a:ext cx="6588732" cy="8640960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Verbs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‘A doing word’ – tells us about an action (what someone or something is doing).  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E.g. The boy </a:t>
            </a:r>
            <a:r>
              <a:rPr lang="en-GB" b="1" dirty="0" smtClean="0">
                <a:solidFill>
                  <a:schemeClr val="tx1"/>
                </a:solidFill>
              </a:rPr>
              <a:t>ran</a:t>
            </a:r>
            <a:r>
              <a:rPr lang="en-GB" dirty="0" smtClean="0">
                <a:solidFill>
                  <a:schemeClr val="tx1"/>
                </a:solidFill>
              </a:rPr>
              <a:t> across the field.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The school </a:t>
            </a:r>
            <a:r>
              <a:rPr lang="en-GB" b="1" dirty="0" smtClean="0">
                <a:solidFill>
                  <a:schemeClr val="tx1"/>
                </a:solidFill>
              </a:rPr>
              <a:t>shut</a:t>
            </a:r>
            <a:r>
              <a:rPr lang="en-GB" dirty="0" smtClean="0">
                <a:solidFill>
                  <a:schemeClr val="tx1"/>
                </a:solidFill>
              </a:rPr>
              <a:t> its gates.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Be careful of the uncommon ones such as: </a:t>
            </a:r>
            <a:r>
              <a:rPr lang="en-GB" sz="2800" b="1" dirty="0" smtClean="0">
                <a:solidFill>
                  <a:schemeClr val="tx1"/>
                </a:solidFill>
              </a:rPr>
              <a:t>had, is, was </a:t>
            </a:r>
            <a:r>
              <a:rPr lang="en-GB" sz="2800" b="1" dirty="0" err="1" smtClean="0">
                <a:solidFill>
                  <a:schemeClr val="tx1"/>
                </a:solidFill>
              </a:rPr>
              <a:t>etc</a:t>
            </a:r>
            <a:endParaRPr lang="en-GB" sz="2800" b="1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He </a:t>
            </a:r>
            <a:r>
              <a:rPr lang="en-GB" b="1" dirty="0" smtClean="0">
                <a:solidFill>
                  <a:schemeClr val="tx1"/>
                </a:solidFill>
              </a:rPr>
              <a:t>is</a:t>
            </a:r>
            <a:r>
              <a:rPr lang="en-GB" dirty="0" smtClean="0">
                <a:solidFill>
                  <a:schemeClr val="tx1"/>
                </a:solidFill>
              </a:rPr>
              <a:t> on the field.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He </a:t>
            </a:r>
            <a:r>
              <a:rPr lang="en-GB" b="1" dirty="0" smtClean="0">
                <a:solidFill>
                  <a:schemeClr val="tx1"/>
                </a:solidFill>
              </a:rPr>
              <a:t>had</a:t>
            </a:r>
            <a:r>
              <a:rPr lang="en-GB" dirty="0" smtClean="0">
                <a:solidFill>
                  <a:schemeClr val="tx1"/>
                </a:solidFill>
              </a:rPr>
              <a:t> a knife.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A sentence can not make sense without a verb.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Try and create a sentence without one!!!!!</a:t>
            </a:r>
          </a:p>
          <a:p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3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16563" t="15040" r="20481" b="7865"/>
          <a:stretch/>
        </p:blipFill>
        <p:spPr bwMode="auto">
          <a:xfrm>
            <a:off x="350658" y="899591"/>
            <a:ext cx="6156684" cy="76088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2696" y="10750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Verbs!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1683706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Regular/irregular verbs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883702"/>
            <a:ext cx="6172200" cy="628451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 </a:t>
            </a:r>
            <a:r>
              <a:rPr lang="en-GB" b="1" dirty="0" smtClean="0"/>
              <a:t>Regular</a:t>
            </a:r>
            <a:r>
              <a:rPr lang="en-GB" dirty="0" smtClean="0"/>
              <a:t> </a:t>
            </a:r>
            <a:r>
              <a:rPr lang="en-GB" dirty="0"/>
              <a:t>verb is when the root word stays the same after a change in </a:t>
            </a:r>
            <a:r>
              <a:rPr lang="en-GB" dirty="0" smtClean="0"/>
              <a:t>tense.</a:t>
            </a:r>
          </a:p>
          <a:p>
            <a:endParaRPr lang="en-GB" dirty="0"/>
          </a:p>
          <a:p>
            <a:r>
              <a:rPr lang="en-GB" dirty="0" smtClean="0"/>
              <a:t>E.g. Look (root word)</a:t>
            </a:r>
          </a:p>
          <a:p>
            <a:r>
              <a:rPr lang="en-GB" u="sng" dirty="0" smtClean="0"/>
              <a:t>Look</a:t>
            </a:r>
            <a:r>
              <a:rPr lang="en-GB" dirty="0" smtClean="0"/>
              <a:t>ing, </a:t>
            </a:r>
            <a:r>
              <a:rPr lang="en-GB" u="sng" dirty="0" smtClean="0"/>
              <a:t>look</a:t>
            </a:r>
            <a:r>
              <a:rPr lang="en-GB" dirty="0" smtClean="0"/>
              <a:t>s, </a:t>
            </a:r>
            <a:r>
              <a:rPr lang="en-GB" u="sng" dirty="0" smtClean="0"/>
              <a:t>look</a:t>
            </a:r>
            <a:r>
              <a:rPr lang="en-GB" dirty="0" smtClean="0"/>
              <a:t>ed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An </a:t>
            </a:r>
            <a:r>
              <a:rPr lang="en-GB" b="1" dirty="0" smtClean="0"/>
              <a:t>Irregular</a:t>
            </a:r>
            <a:r>
              <a:rPr lang="en-GB" dirty="0" smtClean="0"/>
              <a:t> </a:t>
            </a:r>
            <a:r>
              <a:rPr lang="en-GB" dirty="0"/>
              <a:t>verb is when the verb changes due to </a:t>
            </a:r>
            <a:r>
              <a:rPr lang="en-GB" dirty="0" smtClean="0"/>
              <a:t>tense</a:t>
            </a:r>
          </a:p>
          <a:p>
            <a:endParaRPr lang="en-GB" dirty="0"/>
          </a:p>
          <a:p>
            <a:r>
              <a:rPr lang="en-GB" dirty="0" smtClean="0"/>
              <a:t>E.g. Run – Ran</a:t>
            </a:r>
          </a:p>
          <a:p>
            <a:r>
              <a:rPr lang="en-GB" dirty="0"/>
              <a:t> </a:t>
            </a:r>
            <a:r>
              <a:rPr lang="en-GB" dirty="0" smtClean="0"/>
              <a:t>      Sing – Sang - 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626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Modal verbs</a:t>
            </a:r>
            <a:br>
              <a:rPr lang="en-GB" dirty="0" smtClean="0"/>
            </a:br>
            <a:r>
              <a:rPr lang="en-GB" sz="2700" dirty="0" smtClean="0"/>
              <a:t>(might, shall, would, should, could, may, ought, will, can, must)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58" y="2363756"/>
            <a:ext cx="6172200" cy="603461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Used to express possibility.  This means how likely something is to happen (a bit like probability in maths). </a:t>
            </a:r>
          </a:p>
          <a:p>
            <a:endParaRPr lang="en-GB" dirty="0" smtClean="0"/>
          </a:p>
          <a:p>
            <a:r>
              <a:rPr lang="en-GB" dirty="0" smtClean="0"/>
              <a:t>Cinderella, you </a:t>
            </a:r>
            <a:r>
              <a:rPr lang="en-GB" dirty="0" smtClean="0">
                <a:solidFill>
                  <a:srgbClr val="FF0000"/>
                </a:solidFill>
              </a:rPr>
              <a:t>shall</a:t>
            </a:r>
            <a:r>
              <a:rPr lang="en-GB" dirty="0" smtClean="0"/>
              <a:t> go to the ball. 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(SHE WILL DEFINITELY GO TO THE BALL.)</a:t>
            </a:r>
          </a:p>
          <a:p>
            <a:r>
              <a:rPr lang="en-GB" dirty="0" smtClean="0"/>
              <a:t>Cinderella, you </a:t>
            </a:r>
            <a:r>
              <a:rPr lang="en-GB" dirty="0" smtClean="0">
                <a:solidFill>
                  <a:srgbClr val="FF0000"/>
                </a:solidFill>
              </a:rPr>
              <a:t>may</a:t>
            </a:r>
            <a:r>
              <a:rPr lang="en-GB" dirty="0" smtClean="0"/>
              <a:t> go to the ball.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(SHE POSSIBLY WILL GO TO THE BALL.)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4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Imperative verbs</a:t>
            </a:r>
            <a:br>
              <a:rPr lang="en-GB" dirty="0" smtClean="0"/>
            </a:br>
            <a:endParaRPr lang="en-GB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662869"/>
          </a:xfrm>
        </p:spPr>
        <p:txBody>
          <a:bodyPr>
            <a:normAutofit/>
          </a:bodyPr>
          <a:lstStyle/>
          <a:p>
            <a:r>
              <a:rPr lang="en-GB" dirty="0" smtClean="0"/>
              <a:t>Used to give orders, instructions or commands (some people say that these are bossy verbs!)</a:t>
            </a:r>
          </a:p>
          <a:p>
            <a:r>
              <a:rPr lang="en-GB" dirty="0" smtClean="0"/>
              <a:t>Examples: put, shut, pour, stir, measure, </a:t>
            </a:r>
          </a:p>
          <a:p>
            <a:endParaRPr lang="en-GB" dirty="0" smtClean="0"/>
          </a:p>
          <a:p>
            <a:r>
              <a:rPr lang="en-GB" dirty="0" smtClean="0"/>
              <a:t>1.)	</a:t>
            </a:r>
            <a:r>
              <a:rPr lang="en-GB" dirty="0" smtClean="0">
                <a:solidFill>
                  <a:srgbClr val="FF0000"/>
                </a:solidFill>
              </a:rPr>
              <a:t>Shut</a:t>
            </a:r>
            <a:r>
              <a:rPr lang="en-GB" dirty="0" smtClean="0"/>
              <a:t> the door. </a:t>
            </a:r>
          </a:p>
          <a:p>
            <a:r>
              <a:rPr lang="en-GB" dirty="0" smtClean="0"/>
              <a:t>2.)	</a:t>
            </a:r>
            <a:r>
              <a:rPr lang="en-GB" dirty="0" smtClean="0">
                <a:solidFill>
                  <a:srgbClr val="FF0000"/>
                </a:solidFill>
              </a:rPr>
              <a:t>Pour </a:t>
            </a:r>
            <a:r>
              <a:rPr lang="en-GB" dirty="0" smtClean="0"/>
              <a:t>the juice. </a:t>
            </a:r>
          </a:p>
          <a:p>
            <a:r>
              <a:rPr lang="en-GB" dirty="0" smtClean="0"/>
              <a:t>3.)</a:t>
            </a:r>
            <a:r>
              <a:rPr lang="en-GB" dirty="0" smtClean="0">
                <a:solidFill>
                  <a:srgbClr val="FF0000"/>
                </a:solidFill>
              </a:rPr>
              <a:t>	Close</a:t>
            </a:r>
            <a:r>
              <a:rPr lang="en-GB" dirty="0" smtClean="0"/>
              <a:t> the window. </a:t>
            </a:r>
          </a:p>
          <a:p>
            <a:r>
              <a:rPr lang="en-GB" dirty="0" smtClean="0"/>
              <a:t>4.)	</a:t>
            </a:r>
            <a:r>
              <a:rPr lang="en-GB" dirty="0" smtClean="0">
                <a:solidFill>
                  <a:srgbClr val="FF0000"/>
                </a:solidFill>
              </a:rPr>
              <a:t>Turn</a:t>
            </a:r>
            <a:r>
              <a:rPr lang="en-GB" dirty="0" smtClean="0"/>
              <a:t> on the TV. 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5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Subordinate Clause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47665"/>
            <a:ext cx="6172200" cy="662055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It </a:t>
            </a:r>
            <a:r>
              <a:rPr lang="en-GB" dirty="0"/>
              <a:t>does not make sense on its own</a:t>
            </a:r>
            <a:r>
              <a:rPr lang="en-GB" dirty="0" smtClean="0"/>
              <a:t>.</a:t>
            </a:r>
          </a:p>
          <a:p>
            <a:r>
              <a:rPr lang="en-GB" dirty="0" smtClean="0"/>
              <a:t>Starts with a subordinate conjunction.</a:t>
            </a:r>
          </a:p>
          <a:p>
            <a:r>
              <a:rPr lang="en-GB" dirty="0" smtClean="0"/>
              <a:t>Relies on the main clause for its meaning.</a:t>
            </a:r>
          </a:p>
          <a:p>
            <a:r>
              <a:rPr lang="en-GB" dirty="0" smtClean="0"/>
              <a:t>Can go at the beginning, or end of a sentence. If it starts at the beginning, there must be a comma after it.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E.g. The dog barked </a:t>
            </a:r>
            <a:r>
              <a:rPr lang="en-GB" i="1" dirty="0" smtClean="0">
                <a:solidFill>
                  <a:srgbClr val="FF0000"/>
                </a:solidFill>
              </a:rPr>
              <a:t>since</a:t>
            </a:r>
            <a:r>
              <a:rPr lang="en-GB" dirty="0" smtClean="0">
                <a:solidFill>
                  <a:srgbClr val="FF0000"/>
                </a:solidFill>
              </a:rPr>
              <a:t> it was locked outside</a:t>
            </a:r>
            <a:r>
              <a:rPr lang="en-GB" dirty="0" smtClean="0"/>
              <a:t>.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Since </a:t>
            </a:r>
            <a:r>
              <a:rPr lang="en-GB" dirty="0" smtClean="0">
                <a:solidFill>
                  <a:srgbClr val="FF0000"/>
                </a:solidFill>
              </a:rPr>
              <a:t>it was locked outside</a:t>
            </a:r>
            <a:r>
              <a:rPr lang="en-GB" dirty="0" smtClean="0"/>
              <a:t>, the dog barked.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007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35563"/>
            <a:ext cx="6172200" cy="86409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Adverb: </a:t>
            </a:r>
            <a:r>
              <a:rPr lang="en-GB" dirty="0"/>
              <a:t>a word that describes a verb (doing/being word).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99659"/>
            <a:ext cx="6172200" cy="72968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Adverb </a:t>
            </a:r>
            <a:r>
              <a:rPr lang="en-GB" b="1" dirty="0"/>
              <a:t>of manner: tells us how something happens. It answers a question by explaining “how</a:t>
            </a:r>
            <a:r>
              <a:rPr lang="en-GB" b="1" dirty="0" smtClean="0"/>
              <a:t>?”</a:t>
            </a:r>
          </a:p>
          <a:p>
            <a:r>
              <a:rPr lang="en-GB" b="1" u="sng" dirty="0" smtClean="0"/>
              <a:t>Swiftly</a:t>
            </a:r>
            <a:r>
              <a:rPr lang="en-GB" dirty="0"/>
              <a:t>, the bird caught the worm.</a:t>
            </a:r>
          </a:p>
          <a:p>
            <a:r>
              <a:rPr lang="en-GB" dirty="0" smtClean="0"/>
              <a:t>The </a:t>
            </a:r>
            <a:r>
              <a:rPr lang="en-GB" dirty="0"/>
              <a:t>girl danced </a:t>
            </a:r>
            <a:r>
              <a:rPr lang="en-GB" b="1" u="sng" dirty="0"/>
              <a:t>gracefully </a:t>
            </a:r>
            <a:r>
              <a:rPr lang="en-GB" dirty="0"/>
              <a:t>across the stage. </a:t>
            </a:r>
            <a:endParaRPr lang="en-GB" dirty="0" smtClean="0"/>
          </a:p>
          <a:p>
            <a:r>
              <a:rPr lang="en-GB" dirty="0"/>
              <a:t>The girl cried</a:t>
            </a:r>
            <a:r>
              <a:rPr lang="en-GB" b="1" u="sng" dirty="0"/>
              <a:t> </a:t>
            </a:r>
            <a:r>
              <a:rPr lang="en-GB" b="1" u="sng" dirty="0" smtClean="0"/>
              <a:t>sadly</a:t>
            </a:r>
            <a:endParaRPr lang="en-GB" dirty="0" smtClean="0"/>
          </a:p>
          <a:p>
            <a:endParaRPr lang="en-GB" dirty="0"/>
          </a:p>
          <a:p>
            <a:r>
              <a:rPr lang="en-GB" b="1" dirty="0"/>
              <a:t>Adverb of time: tells us when something happens. It answers a question by explaining “when?”. </a:t>
            </a:r>
            <a:endParaRPr lang="en-GB" dirty="0"/>
          </a:p>
          <a:p>
            <a:r>
              <a:rPr lang="en-GB" b="1" u="sng" dirty="0"/>
              <a:t>Yesterday</a:t>
            </a:r>
            <a:r>
              <a:rPr lang="en-GB" dirty="0"/>
              <a:t> the children went on a school trip.</a:t>
            </a:r>
            <a:r>
              <a:rPr lang="en-GB" b="1" dirty="0"/>
              <a:t> </a:t>
            </a:r>
            <a:endParaRPr lang="en-GB" dirty="0"/>
          </a:p>
          <a:p>
            <a:r>
              <a:rPr lang="en-GB" dirty="0"/>
              <a:t>The boy cut his knee</a:t>
            </a:r>
            <a:r>
              <a:rPr lang="en-GB" b="1" dirty="0"/>
              <a:t> </a:t>
            </a:r>
            <a:r>
              <a:rPr lang="en-GB" b="1" u="sng" dirty="0"/>
              <a:t>this morning</a:t>
            </a:r>
            <a:r>
              <a:rPr lang="en-GB" b="1" dirty="0"/>
              <a:t> </a:t>
            </a:r>
            <a:r>
              <a:rPr lang="en-GB" dirty="0"/>
              <a:t>on a sharp rock</a:t>
            </a:r>
            <a:r>
              <a:rPr lang="en-GB" b="1" dirty="0"/>
              <a:t>. </a:t>
            </a:r>
            <a:endParaRPr lang="en-GB" dirty="0"/>
          </a:p>
          <a:p>
            <a:r>
              <a:rPr lang="en-GB" dirty="0"/>
              <a:t>We are going to visit nanny</a:t>
            </a:r>
            <a:r>
              <a:rPr lang="en-GB" b="1" dirty="0"/>
              <a:t> </a:t>
            </a:r>
            <a:r>
              <a:rPr lang="en-GB" b="1" u="sng" dirty="0"/>
              <a:t>later.</a:t>
            </a:r>
            <a:r>
              <a:rPr lang="en-GB" b="1" dirty="0"/>
              <a:t> </a:t>
            </a:r>
            <a:endParaRPr lang="en-GB" b="1" dirty="0" smtClean="0"/>
          </a:p>
          <a:p>
            <a:endParaRPr lang="en-GB" b="1" dirty="0" smtClean="0"/>
          </a:p>
          <a:p>
            <a:r>
              <a:rPr lang="en-GB" b="1" dirty="0"/>
              <a:t>Adverb of place: tells us where something happens. It answers a question by explaining “where?”. This can also be a preposition. </a:t>
            </a:r>
            <a:endParaRPr lang="en-GB" dirty="0"/>
          </a:p>
          <a:p>
            <a:r>
              <a:rPr lang="en-GB" dirty="0"/>
              <a:t>The boy cut his knee </a:t>
            </a:r>
            <a:r>
              <a:rPr lang="en-GB" b="1" u="sng" dirty="0"/>
              <a:t>on</a:t>
            </a:r>
            <a:r>
              <a:rPr lang="en-GB" dirty="0"/>
              <a:t> the playground.</a:t>
            </a:r>
          </a:p>
          <a:p>
            <a:r>
              <a:rPr lang="en-GB" dirty="0"/>
              <a:t>She brushed her teeth </a:t>
            </a:r>
            <a:r>
              <a:rPr lang="en-GB" b="1" u="sng" dirty="0"/>
              <a:t>at</a:t>
            </a:r>
            <a:r>
              <a:rPr lang="en-GB" dirty="0"/>
              <a:t> the sink. </a:t>
            </a:r>
          </a:p>
          <a:p>
            <a:endParaRPr lang="en-GB" b="1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395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95669"/>
            <a:ext cx="6172200" cy="70087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Adverb of cause</a:t>
            </a:r>
            <a:r>
              <a:rPr lang="en-GB" dirty="0" smtClean="0"/>
              <a:t>: Explains how one thing is responsible for causing another (it is also a cause and effect conjunction)</a:t>
            </a:r>
          </a:p>
          <a:p>
            <a:pPr marL="0" indent="0">
              <a:buNone/>
            </a:pPr>
            <a:r>
              <a:rPr lang="en-GB" i="1" dirty="0" smtClean="0"/>
              <a:t>When, so, because, therefore, consequently, as a result of, if…then</a:t>
            </a:r>
          </a:p>
          <a:p>
            <a:pPr marL="0" indent="0">
              <a:buNone/>
            </a:pPr>
            <a:r>
              <a:rPr lang="en-GB" dirty="0" smtClean="0"/>
              <a:t>E.g. The boy ate ice cream, </a:t>
            </a:r>
            <a:r>
              <a:rPr lang="en-GB" u="sng" dirty="0" smtClean="0"/>
              <a:t>consequently</a:t>
            </a:r>
            <a:r>
              <a:rPr lang="en-GB" dirty="0" smtClean="0"/>
              <a:t> he got brain freeze!</a:t>
            </a:r>
          </a:p>
          <a:p>
            <a:pPr marL="0" indent="0">
              <a:buNone/>
            </a:pPr>
            <a:r>
              <a:rPr lang="en-GB" dirty="0" smtClean="0"/>
              <a:t>I was naughty this morning, </a:t>
            </a:r>
            <a:r>
              <a:rPr lang="en-GB" u="sng" dirty="0" smtClean="0"/>
              <a:t>therefore</a:t>
            </a:r>
            <a:r>
              <a:rPr lang="en-GB" dirty="0" smtClean="0"/>
              <a:t> I lost my playtime.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Adverb of possibility</a:t>
            </a:r>
            <a:r>
              <a:rPr lang="en-GB" dirty="0" smtClean="0"/>
              <a:t>: Tells us how likely it is that something will happen. It answers a question by explaining “how likely?”</a:t>
            </a:r>
          </a:p>
          <a:p>
            <a:pPr marL="0" indent="0">
              <a:buNone/>
            </a:pPr>
            <a:r>
              <a:rPr lang="en-GB" i="1" dirty="0" smtClean="0"/>
              <a:t>Perhaps, surely, maybe, possibly</a:t>
            </a:r>
          </a:p>
          <a:p>
            <a:pPr marL="0" indent="0">
              <a:buNone/>
            </a:pPr>
            <a:r>
              <a:rPr lang="en-GB" dirty="0" smtClean="0"/>
              <a:t>E.g. </a:t>
            </a:r>
            <a:r>
              <a:rPr lang="en-GB" u="sng" dirty="0" smtClean="0"/>
              <a:t>perhaps</a:t>
            </a:r>
            <a:r>
              <a:rPr lang="en-GB" dirty="0" smtClean="0"/>
              <a:t> I will get a hair cut this weekend.</a:t>
            </a:r>
          </a:p>
          <a:p>
            <a:pPr marL="0" indent="0">
              <a:buNone/>
            </a:pPr>
            <a:r>
              <a:rPr lang="en-GB" dirty="0" smtClean="0"/>
              <a:t>If I work hard, </a:t>
            </a:r>
            <a:r>
              <a:rPr lang="en-GB" u="sng" dirty="0" smtClean="0"/>
              <a:t>surely</a:t>
            </a:r>
            <a:r>
              <a:rPr lang="en-GB" dirty="0" smtClean="0"/>
              <a:t> I will get some team points.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Adverb: </a:t>
            </a:r>
            <a:r>
              <a:rPr lang="en-GB" dirty="0"/>
              <a:t>a word that describes a verb (doing/being word).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390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Subject/Object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91681"/>
            <a:ext cx="6172200" cy="6476537"/>
          </a:xfrm>
        </p:spPr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u="sng" dirty="0"/>
              <a:t>subject</a:t>
            </a:r>
            <a:r>
              <a:rPr lang="en-GB" dirty="0"/>
              <a:t> is the person or thing doing something.</a:t>
            </a:r>
          </a:p>
          <a:p>
            <a:r>
              <a:rPr lang="en-GB" dirty="0"/>
              <a:t>The </a:t>
            </a:r>
            <a:r>
              <a:rPr lang="en-GB" u="sng" dirty="0"/>
              <a:t>object</a:t>
            </a:r>
            <a:r>
              <a:rPr lang="en-GB" dirty="0"/>
              <a:t> is having something done to it.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girl</a:t>
            </a:r>
            <a:r>
              <a:rPr lang="en-GB" dirty="0"/>
              <a:t> put her sparkly </a:t>
            </a:r>
            <a:r>
              <a:rPr lang="en-GB" b="1" dirty="0"/>
              <a:t>dress </a:t>
            </a:r>
            <a:r>
              <a:rPr lang="en-GB" dirty="0"/>
              <a:t>on. 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smtClean="0"/>
              <a:t>Subject                        </a:t>
            </a:r>
            <a:r>
              <a:rPr lang="en-GB" dirty="0"/>
              <a:t>object</a:t>
            </a:r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children </a:t>
            </a:r>
            <a:r>
              <a:rPr lang="en-GB" dirty="0"/>
              <a:t>hung up their </a:t>
            </a:r>
            <a:r>
              <a:rPr lang="en-GB" b="1" dirty="0"/>
              <a:t>coats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</a:t>
            </a:r>
            <a:r>
              <a:rPr lang="en-GB" dirty="0"/>
              <a:t>Subject                           object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515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/>
              <a:t>Sentence: active/passive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91680"/>
            <a:ext cx="6172200" cy="7008779"/>
          </a:xfrm>
        </p:spPr>
        <p:txBody>
          <a:bodyPr>
            <a:normAutofit/>
          </a:bodyPr>
          <a:lstStyle/>
          <a:p>
            <a:r>
              <a:rPr lang="en-GB" dirty="0" smtClean="0"/>
              <a:t>In </a:t>
            </a:r>
            <a:r>
              <a:rPr lang="en-GB" dirty="0"/>
              <a:t>an active sentence, the </a:t>
            </a:r>
            <a:r>
              <a:rPr lang="en-GB" u="sng" dirty="0">
                <a:hlinkClick r:id="rId2"/>
              </a:rPr>
              <a:t>subject</a:t>
            </a:r>
            <a:r>
              <a:rPr lang="en-GB" dirty="0"/>
              <a:t> performs the action of the </a:t>
            </a:r>
            <a:r>
              <a:rPr lang="en-GB" u="sng" dirty="0">
                <a:hlinkClick r:id="rId3"/>
              </a:rPr>
              <a:t>verb</a:t>
            </a:r>
            <a:r>
              <a:rPr lang="en-GB" dirty="0"/>
              <a:t>. </a:t>
            </a:r>
            <a:r>
              <a:rPr lang="en-GB" dirty="0" smtClean="0"/>
              <a:t>e.g. </a:t>
            </a:r>
            <a:r>
              <a:rPr lang="en-GB" b="1" dirty="0"/>
              <a:t>The dog ate the biscuits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In a passive </a:t>
            </a:r>
            <a:r>
              <a:rPr lang="en-GB" u="sng" dirty="0">
                <a:hlinkClick r:id="rId4"/>
              </a:rPr>
              <a:t>sentence</a:t>
            </a:r>
            <a:r>
              <a:rPr lang="en-GB" dirty="0"/>
              <a:t>, the </a:t>
            </a:r>
            <a:r>
              <a:rPr lang="en-GB" u="sng" dirty="0">
                <a:hlinkClick r:id="rId2"/>
              </a:rPr>
              <a:t>subject</a:t>
            </a:r>
            <a:r>
              <a:rPr lang="en-GB" dirty="0"/>
              <a:t> does </a:t>
            </a:r>
            <a:r>
              <a:rPr lang="en-GB" b="1" dirty="0"/>
              <a:t>not</a:t>
            </a:r>
            <a:r>
              <a:rPr lang="en-GB" dirty="0"/>
              <a:t> perform the action in the sentence. In fact, the action is performed on it. </a:t>
            </a:r>
            <a:r>
              <a:rPr lang="en-GB" b="1" dirty="0" err="1"/>
              <a:t>e.g</a:t>
            </a:r>
            <a:r>
              <a:rPr lang="en-GB" b="1" dirty="0"/>
              <a:t> The biscuits were eaten by the dog.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Remember: the passive is always the opposite of the active.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174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and passive verbs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Active</a:t>
            </a:r>
            <a:r>
              <a:rPr lang="en-GB" dirty="0" smtClean="0"/>
              <a:t>-The person or thing carrying out/doing the action is placed at the beginning of the sentence. (They are the subject of the sentence.) The verb will be called the active verb.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The dog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stole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the sausages </a:t>
            </a:r>
            <a:r>
              <a:rPr lang="en-GB" dirty="0" smtClean="0"/>
              <a:t>from the plate.  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solidFill>
                  <a:srgbClr val="7030A0"/>
                </a:solidFill>
              </a:rPr>
              <a:t>Passive</a:t>
            </a:r>
            <a:r>
              <a:rPr lang="en-GB" dirty="0" smtClean="0"/>
              <a:t>-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the object from the active sentence </a:t>
            </a:r>
            <a:r>
              <a:rPr lang="en-GB" dirty="0" smtClean="0"/>
              <a:t>is at the beginning of the sentence. (This means that they are now the subject of the sentence.) The verb will be called the passive verb. 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The sausages </a:t>
            </a:r>
            <a:r>
              <a:rPr lang="en-GB" dirty="0" smtClean="0">
                <a:solidFill>
                  <a:srgbClr val="00B050"/>
                </a:solidFill>
              </a:rPr>
              <a:t>were stolen </a:t>
            </a:r>
            <a:r>
              <a:rPr lang="en-GB" dirty="0" smtClean="0"/>
              <a:t>from the plate by </a:t>
            </a:r>
            <a:r>
              <a:rPr lang="en-GB" dirty="0" smtClean="0">
                <a:solidFill>
                  <a:srgbClr val="FF0000"/>
                </a:solidFill>
              </a:rPr>
              <a:t>the dog</a:t>
            </a:r>
            <a:r>
              <a:rPr lang="en-GB" dirty="0" smtClean="0">
                <a:solidFill>
                  <a:srgbClr val="7030A0"/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504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Pronoun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91680"/>
            <a:ext cx="6172200" cy="68167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Is a word used to replace a noun</a:t>
            </a:r>
          </a:p>
          <a:p>
            <a:pPr marL="0" indent="0">
              <a:buNone/>
            </a:pPr>
            <a:r>
              <a:rPr lang="en-GB" dirty="0" smtClean="0"/>
              <a:t>e.g. he, she, it, they, them </a:t>
            </a:r>
            <a:r>
              <a:rPr lang="en-GB" dirty="0" err="1" smtClean="0"/>
              <a:t>etc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Sometimes it isn’t very good and gets very repetitive if we keep repeating the noun and so we use the pronoun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e.g.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children went to the park and </a:t>
            </a:r>
            <a:r>
              <a:rPr lang="en-GB" u="sng" dirty="0" smtClean="0"/>
              <a:t>they</a:t>
            </a:r>
            <a:r>
              <a:rPr lang="en-GB" dirty="0" smtClean="0"/>
              <a:t> went on the swings.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Charlotte ate an ice cream before </a:t>
            </a:r>
            <a:r>
              <a:rPr lang="en-GB" u="sng" dirty="0" smtClean="0"/>
              <a:t>she</a:t>
            </a:r>
            <a:r>
              <a:rPr lang="en-GB" dirty="0" smtClean="0"/>
              <a:t> had dinner.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9851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Determiners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91680"/>
            <a:ext cx="6172200" cy="681675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They are used in front of nouns to indicate whether they are referring to something specific (THE) or not (A, AN)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Definite (the)</a:t>
            </a:r>
          </a:p>
          <a:p>
            <a:pPr marL="0" indent="0">
              <a:buNone/>
            </a:pPr>
            <a:r>
              <a:rPr lang="en-GB" dirty="0" smtClean="0"/>
              <a:t>Pass me </a:t>
            </a:r>
            <a:r>
              <a:rPr lang="en-GB" u="sng" dirty="0" smtClean="0"/>
              <a:t>the</a:t>
            </a:r>
            <a:r>
              <a:rPr lang="en-GB" dirty="0" smtClean="0"/>
              <a:t> apple</a:t>
            </a:r>
          </a:p>
          <a:p>
            <a:pPr marL="0" indent="0">
              <a:buNone/>
            </a:pPr>
            <a:r>
              <a:rPr lang="en-GB" dirty="0" smtClean="0"/>
              <a:t>Pass me </a:t>
            </a:r>
            <a:r>
              <a:rPr lang="en-GB" u="sng" dirty="0" smtClean="0"/>
              <a:t>the</a:t>
            </a:r>
            <a:r>
              <a:rPr lang="en-GB" dirty="0" smtClean="0"/>
              <a:t> pear</a:t>
            </a:r>
          </a:p>
          <a:p>
            <a:pPr marL="0" indent="0">
              <a:buNone/>
            </a:pPr>
            <a:r>
              <a:rPr lang="en-GB" dirty="0" smtClean="0"/>
              <a:t>The = specific, so it’s a certain apple/pear!</a:t>
            </a:r>
          </a:p>
          <a:p>
            <a:pPr marL="0" indent="0">
              <a:buNone/>
            </a:pPr>
            <a:r>
              <a:rPr lang="en-GB" b="1" dirty="0" smtClean="0"/>
              <a:t>Indefinite (a, an)</a:t>
            </a:r>
          </a:p>
          <a:p>
            <a:pPr marL="0" indent="0">
              <a:buNone/>
            </a:pPr>
            <a:r>
              <a:rPr lang="en-GB" dirty="0" smtClean="0"/>
              <a:t>Pass me </a:t>
            </a:r>
            <a:r>
              <a:rPr lang="en-GB" u="sng" dirty="0" smtClean="0"/>
              <a:t>an</a:t>
            </a:r>
            <a:r>
              <a:rPr lang="en-GB" dirty="0" smtClean="0"/>
              <a:t> apple. (because apple starts with a vowel, its usually an)</a:t>
            </a:r>
          </a:p>
          <a:p>
            <a:pPr marL="0" indent="0">
              <a:buNone/>
            </a:pPr>
            <a:r>
              <a:rPr lang="en-GB" dirty="0" smtClean="0"/>
              <a:t>Pass me </a:t>
            </a:r>
            <a:r>
              <a:rPr lang="en-GB" u="sng" dirty="0" smtClean="0"/>
              <a:t>a</a:t>
            </a:r>
            <a:r>
              <a:rPr lang="en-GB" dirty="0" smtClean="0"/>
              <a:t> pear (because pear starts with a consonant, its usually a)</a:t>
            </a:r>
          </a:p>
          <a:p>
            <a:pPr marL="0" indent="0">
              <a:buNone/>
            </a:pPr>
            <a:r>
              <a:rPr lang="en-GB" dirty="0" smtClean="0"/>
              <a:t>a/an = non specific, so it could be any pear or apple!</a:t>
            </a:r>
          </a:p>
        </p:txBody>
      </p:sp>
    </p:spTree>
    <p:extLst>
      <p:ext uri="{BB962C8B-B14F-4D97-AF65-F5344CB8AC3E}">
        <p14:creationId xmlns:p14="http://schemas.microsoft.com/office/powerpoint/2010/main" val="3636408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443542"/>
            <a:ext cx="5829300" cy="1960033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+mn-lt"/>
              </a:rPr>
              <a:t>Synonym</a:t>
            </a:r>
            <a:endParaRPr lang="en-GB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676" y="2075723"/>
            <a:ext cx="5778642" cy="2912864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A word that means the same thing or </a:t>
            </a:r>
            <a:r>
              <a:rPr lang="en-GB" sz="2800" i="1" dirty="0" smtClean="0">
                <a:solidFill>
                  <a:schemeClr val="tx1"/>
                </a:solidFill>
              </a:rPr>
              <a:t>nearly</a:t>
            </a:r>
            <a:r>
              <a:rPr lang="en-GB" sz="2800" dirty="0" smtClean="0">
                <a:solidFill>
                  <a:schemeClr val="tx1"/>
                </a:solidFill>
              </a:rPr>
              <a:t> the same thing as another word.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E.g. Said: exclaimed, shouted, voiced, whispered </a:t>
            </a:r>
            <a:r>
              <a:rPr lang="en-GB" sz="2800" dirty="0" err="1" smtClean="0">
                <a:solidFill>
                  <a:schemeClr val="tx1"/>
                </a:solidFill>
              </a:rPr>
              <a:t>etc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02886" y="4379979"/>
            <a:ext cx="25310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prstClr val="black"/>
                </a:solidFill>
              </a:rPr>
              <a:t>Antonym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2736" y="5724129"/>
            <a:ext cx="4644516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2800" dirty="0">
                <a:solidFill>
                  <a:prstClr val="black"/>
                </a:solidFill>
              </a:rPr>
              <a:t>A word meaning the opposite of another</a:t>
            </a:r>
            <a:r>
              <a:rPr lang="en-GB" sz="2800" dirty="0" smtClean="0">
                <a:solidFill>
                  <a:prstClr val="black"/>
                </a:solidFill>
              </a:rPr>
              <a:t>.</a:t>
            </a:r>
          </a:p>
          <a:p>
            <a:pPr algn="ctr">
              <a:spcBef>
                <a:spcPct val="20000"/>
              </a:spcBef>
            </a:pPr>
            <a:r>
              <a:rPr lang="en-GB" sz="2800" dirty="0" smtClean="0">
                <a:solidFill>
                  <a:prstClr val="black"/>
                </a:solidFill>
              </a:rPr>
              <a:t>e.g. loud - quiet</a:t>
            </a:r>
            <a:endParaRPr lang="en-GB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73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Types of pronoun: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/>
              <a:t>Personal Pronoun </a:t>
            </a:r>
            <a:r>
              <a:rPr lang="en-GB" b="1" dirty="0" smtClean="0"/>
              <a:t>: </a:t>
            </a:r>
            <a:r>
              <a:rPr lang="en-GB" dirty="0" smtClean="0"/>
              <a:t>A </a:t>
            </a:r>
            <a:r>
              <a:rPr lang="en-GB" dirty="0"/>
              <a:t>pronoun to replace the person speaking (</a:t>
            </a:r>
            <a:r>
              <a:rPr lang="en-GB" i="1" dirty="0"/>
              <a:t>I, me, we, us</a:t>
            </a:r>
            <a:r>
              <a:rPr lang="en-GB" dirty="0"/>
              <a:t>), the person spoken to (</a:t>
            </a:r>
            <a:r>
              <a:rPr lang="en-GB" i="1" dirty="0"/>
              <a:t>you</a:t>
            </a:r>
            <a:r>
              <a:rPr lang="en-GB" dirty="0"/>
              <a:t>), or the person or thing spoken about (</a:t>
            </a:r>
            <a:r>
              <a:rPr lang="en-GB" i="1" dirty="0"/>
              <a:t>he, she, it, they, him, her, them</a:t>
            </a:r>
            <a:r>
              <a:rPr lang="en-GB" dirty="0"/>
              <a:t>).</a:t>
            </a:r>
          </a:p>
          <a:p>
            <a:endParaRPr lang="en-GB" dirty="0"/>
          </a:p>
          <a:p>
            <a:r>
              <a:rPr lang="en-GB" b="1" dirty="0"/>
              <a:t>Relative </a:t>
            </a:r>
            <a:r>
              <a:rPr lang="en-GB" b="1" dirty="0" smtClean="0"/>
              <a:t>pronoun:  </a:t>
            </a:r>
            <a:r>
              <a:rPr lang="en-GB" dirty="0"/>
              <a:t>A relative pronoun is a pronoun that introduces a relative clause. It uses the words: whom, who, which, that, whose  (these are the only words)</a:t>
            </a:r>
          </a:p>
          <a:p>
            <a:pPr marL="0" indent="0">
              <a:buNone/>
            </a:pPr>
            <a:r>
              <a:rPr lang="en-GB" dirty="0" smtClean="0"/>
              <a:t>     E.g. The </a:t>
            </a:r>
            <a:r>
              <a:rPr lang="en-GB" dirty="0"/>
              <a:t>teacher, </a:t>
            </a:r>
            <a:r>
              <a:rPr lang="en-GB" b="1" u="sng" dirty="0"/>
              <a:t>who</a:t>
            </a:r>
            <a:r>
              <a:rPr lang="en-GB" dirty="0"/>
              <a:t> was really strict, kept her children in order.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b="1" dirty="0"/>
              <a:t>Possessive Pronoun </a:t>
            </a:r>
            <a:r>
              <a:rPr lang="en-GB" b="1" dirty="0" smtClean="0"/>
              <a:t>: </a:t>
            </a: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pronoun to replace the name of the person who owns something. It uses the words mine/ours, his/hers, yours/theirs.</a:t>
            </a:r>
            <a:r>
              <a:rPr lang="en-GB" b="1" dirty="0"/>
              <a:t> 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     </a:t>
            </a:r>
            <a:r>
              <a:rPr lang="en-GB" dirty="0" smtClean="0"/>
              <a:t>E.g. Tom </a:t>
            </a:r>
            <a:r>
              <a:rPr lang="en-GB" dirty="0"/>
              <a:t>has a bike. It belongs to </a:t>
            </a:r>
            <a:r>
              <a:rPr lang="en-GB" b="1" u="sng" dirty="0"/>
              <a:t>him.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377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Adjective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883702"/>
            <a:ext cx="6172200" cy="62845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Used to describe </a:t>
            </a:r>
            <a:r>
              <a:rPr lang="en-GB" dirty="0"/>
              <a:t>a noun. They can come before or after the noun to add interest.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E.g. The </a:t>
            </a:r>
            <a:r>
              <a:rPr lang="en-GB" u="sng" dirty="0" smtClean="0"/>
              <a:t>quiet</a:t>
            </a:r>
            <a:r>
              <a:rPr lang="en-GB" dirty="0" smtClean="0"/>
              <a:t> boy; The boy was </a:t>
            </a:r>
            <a:r>
              <a:rPr lang="en-GB" u="sng" dirty="0" smtClean="0"/>
              <a:t>quiet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Comparative adjectives compare people/things e.g. you are tall</a:t>
            </a:r>
            <a:r>
              <a:rPr lang="en-GB" b="1" dirty="0" smtClean="0"/>
              <a:t>er</a:t>
            </a:r>
            <a:r>
              <a:rPr lang="en-GB" dirty="0" smtClean="0"/>
              <a:t>; she is bigg</a:t>
            </a:r>
            <a:r>
              <a:rPr lang="en-GB" b="1" dirty="0" smtClean="0"/>
              <a:t>er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(uses ‘</a:t>
            </a:r>
            <a:r>
              <a:rPr lang="en-GB" dirty="0" err="1" smtClean="0"/>
              <a:t>er</a:t>
            </a:r>
            <a:r>
              <a:rPr lang="en-GB" dirty="0" smtClean="0"/>
              <a:t>’ suffix)</a:t>
            </a:r>
          </a:p>
          <a:p>
            <a:pPr marL="0" indent="0">
              <a:buNone/>
            </a:pPr>
            <a:r>
              <a:rPr lang="en-GB" dirty="0" smtClean="0"/>
              <a:t>Superlative adjectives use ‘</a:t>
            </a:r>
            <a:r>
              <a:rPr lang="en-GB" dirty="0" err="1" smtClean="0"/>
              <a:t>est</a:t>
            </a:r>
            <a:r>
              <a:rPr lang="en-GB" dirty="0" smtClean="0"/>
              <a:t>’ suffix</a:t>
            </a:r>
          </a:p>
          <a:p>
            <a:pPr marL="0" indent="0">
              <a:buNone/>
            </a:pPr>
            <a:r>
              <a:rPr lang="en-GB" dirty="0" smtClean="0"/>
              <a:t>e.g. you are the tall</a:t>
            </a:r>
            <a:r>
              <a:rPr lang="en-GB" b="1" dirty="0" smtClean="0"/>
              <a:t>est</a:t>
            </a:r>
            <a:r>
              <a:rPr lang="en-GB" dirty="0" smtClean="0"/>
              <a:t>; she is the bigg</a:t>
            </a:r>
            <a:r>
              <a:rPr lang="en-GB" b="1" dirty="0" smtClean="0"/>
              <a:t>est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81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Subordinate Conjunctions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Used to start a subordinating clause.</a:t>
            </a:r>
            <a:endParaRPr lang="en-GB" dirty="0"/>
          </a:p>
          <a:p>
            <a:r>
              <a:rPr lang="en-GB" dirty="0" smtClean="0"/>
              <a:t>E.g. </a:t>
            </a:r>
            <a:r>
              <a:rPr lang="en-GB" dirty="0" smtClean="0">
                <a:solidFill>
                  <a:srgbClr val="7030A0"/>
                </a:solidFill>
              </a:rPr>
              <a:t>After, since, because, when, although, as, before, if, whenever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Used to give more information about the main clause.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224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251522"/>
            <a:ext cx="5829300" cy="1632181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Century Gothic" panose="020B0502020202020204" pitchFamily="34" charset="0"/>
              </a:rPr>
              <a:t>Homonym</a:t>
            </a:r>
            <a:endParaRPr lang="en-GB" sz="48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670" y="1595670"/>
            <a:ext cx="5886654" cy="3104885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Words which are spelt </a:t>
            </a:r>
            <a:r>
              <a:rPr lang="en-GB" sz="2800" i="1" dirty="0" smtClean="0">
                <a:solidFill>
                  <a:schemeClr val="tx1"/>
                </a:solidFill>
              </a:rPr>
              <a:t>and</a:t>
            </a:r>
            <a:r>
              <a:rPr lang="en-GB" sz="2800" dirty="0" smtClean="0">
                <a:solidFill>
                  <a:schemeClr val="tx1"/>
                </a:solidFill>
              </a:rPr>
              <a:t> sound the same but have different meanings. 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E.g. rock 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(could mean: stone, movement and music genre)</a:t>
            </a:r>
          </a:p>
          <a:p>
            <a:endParaRPr lang="en-GB" sz="2800" dirty="0" smtClean="0">
              <a:solidFill>
                <a:schemeClr val="tx1"/>
              </a:solidFill>
            </a:endParaRPr>
          </a:p>
          <a:p>
            <a:r>
              <a:rPr lang="en-GB" sz="48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Homophone</a:t>
            </a:r>
            <a:endParaRPr lang="en-GB" sz="2800" dirty="0" smtClean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Words which sound the same but have different spellings and meanings</a:t>
            </a:r>
            <a:r>
              <a:rPr lang="en-GB" sz="2800" dirty="0" smtClean="0">
                <a:solidFill>
                  <a:schemeClr val="tx1"/>
                </a:solidFill>
              </a:rPr>
              <a:t>.</a:t>
            </a:r>
            <a:endParaRPr lang="en-GB" sz="40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e.g. SEE (eyesight) and SEA (ocean)</a:t>
            </a:r>
          </a:p>
          <a:p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Non-Standard English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787691"/>
            <a:ext cx="6172200" cy="6380527"/>
          </a:xfrm>
        </p:spPr>
        <p:txBody>
          <a:bodyPr>
            <a:normAutofit fontScale="85000" lnSpcReduction="10000"/>
          </a:bodyPr>
          <a:lstStyle/>
          <a:p>
            <a:r>
              <a:rPr lang="en-GB" u="sng" dirty="0" smtClean="0"/>
              <a:t>Not grammatically correct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r>
              <a:rPr lang="en-GB" dirty="0"/>
              <a:t>D</a:t>
            </a:r>
            <a:r>
              <a:rPr lang="en-GB" dirty="0" smtClean="0"/>
              <a:t>ouble negatives –  I don’t know nothing (don’t and nothing = both negative and so cancel each other out. Sentence actually means: I know something.)</a:t>
            </a:r>
          </a:p>
          <a:p>
            <a:r>
              <a:rPr lang="en-GB" dirty="0" smtClean="0"/>
              <a:t>Slang –  Cool, wicked, sick</a:t>
            </a:r>
          </a:p>
          <a:p>
            <a:r>
              <a:rPr lang="en-GB" dirty="0" smtClean="0"/>
              <a:t>Subject and verbs do not agree – my brothers is clever (my brothers are clever or my brother is clever.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Idioms</a:t>
            </a:r>
            <a:r>
              <a:rPr lang="en-GB" dirty="0">
                <a:solidFill>
                  <a:srgbClr val="FF0000"/>
                </a:solidFill>
              </a:rPr>
              <a:t>, proverbs, metaphors, </a:t>
            </a:r>
            <a:r>
              <a:rPr lang="en-GB" dirty="0" smtClean="0">
                <a:solidFill>
                  <a:srgbClr val="FF0000"/>
                </a:solidFill>
              </a:rPr>
              <a:t>similes</a:t>
            </a:r>
          </a:p>
          <a:p>
            <a:r>
              <a:rPr lang="en-GB" dirty="0">
                <a:solidFill>
                  <a:srgbClr val="FF0000"/>
                </a:solidFill>
              </a:rPr>
              <a:t>Contractions – </a:t>
            </a:r>
            <a:r>
              <a:rPr lang="en-GB" dirty="0" err="1">
                <a:solidFill>
                  <a:srgbClr val="FF0000"/>
                </a:solidFill>
              </a:rPr>
              <a:t>eg</a:t>
            </a:r>
            <a:r>
              <a:rPr lang="en-GB" dirty="0">
                <a:solidFill>
                  <a:srgbClr val="FF0000"/>
                </a:solidFill>
              </a:rPr>
              <a:t>. Don’t, shouldn’t, </a:t>
            </a:r>
            <a:r>
              <a:rPr lang="en-GB" dirty="0" smtClean="0">
                <a:solidFill>
                  <a:srgbClr val="FF0000"/>
                </a:solidFill>
              </a:rPr>
              <a:t>won’t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In red, are correct in informal writing.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753502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443542"/>
            <a:ext cx="5829300" cy="1960033"/>
          </a:xfrm>
        </p:spPr>
        <p:txBody>
          <a:bodyPr>
            <a:normAutofit/>
          </a:bodyPr>
          <a:lstStyle/>
          <a:p>
            <a:r>
              <a:rPr lang="en-GB" sz="8000" dirty="0" smtClean="0">
                <a:latin typeface="Century Gothic" panose="020B0502020202020204" pitchFamily="34" charset="0"/>
              </a:rPr>
              <a:t>First Person</a:t>
            </a:r>
            <a:endParaRPr lang="en-GB" sz="80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2736" y="2651787"/>
            <a:ext cx="4968552" cy="3264363"/>
          </a:xfrm>
        </p:spPr>
        <p:txBody>
          <a:bodyPr>
            <a:noAutofit/>
          </a:bodyPr>
          <a:lstStyle/>
          <a:p>
            <a:r>
              <a:rPr lang="en-GB" sz="4000" dirty="0" smtClean="0">
                <a:solidFill>
                  <a:schemeClr val="tx1"/>
                </a:solidFill>
              </a:rPr>
              <a:t>In the first person, the subject of the sentence is “I” or “We”. The writer is talking about themselves.</a:t>
            </a:r>
            <a:endParaRPr lang="en-GB"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704632"/>
              </p:ext>
            </p:extLst>
          </p:nvPr>
        </p:nvGraphicFramePr>
        <p:xfrm>
          <a:off x="1322766" y="6300192"/>
          <a:ext cx="4266474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127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Singular Use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Plural Use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I, me, my, mine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We, us, our, ours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34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443542"/>
            <a:ext cx="5829300" cy="1960033"/>
          </a:xfrm>
        </p:spPr>
        <p:txBody>
          <a:bodyPr>
            <a:normAutofit fontScale="90000"/>
          </a:bodyPr>
          <a:lstStyle/>
          <a:p>
            <a:r>
              <a:rPr lang="en-GB" sz="8000" dirty="0" smtClean="0">
                <a:latin typeface="Century Gothic" panose="020B0502020202020204" pitchFamily="34" charset="0"/>
              </a:rPr>
              <a:t>Second Person</a:t>
            </a:r>
            <a:endParaRPr lang="en-GB" sz="80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2736" y="2651787"/>
            <a:ext cx="4968552" cy="3360373"/>
          </a:xfrm>
        </p:spPr>
        <p:txBody>
          <a:bodyPr>
            <a:noAutofit/>
          </a:bodyPr>
          <a:lstStyle/>
          <a:p>
            <a:r>
              <a:rPr lang="en-GB" sz="4000" dirty="0" smtClean="0">
                <a:solidFill>
                  <a:schemeClr val="tx1"/>
                </a:solidFill>
              </a:rPr>
              <a:t>The second person is used when the writer is addressing the reader directly using the pronouns “you” or “yours”.</a:t>
            </a:r>
            <a:endParaRPr lang="en-GB"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994111"/>
              </p:ext>
            </p:extLst>
          </p:nvPr>
        </p:nvGraphicFramePr>
        <p:xfrm>
          <a:off x="1268760" y="6780245"/>
          <a:ext cx="4266474" cy="17281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66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Singular Use </a:t>
                      </a:r>
                      <a:r>
                        <a:rPr lang="en-GB" sz="2400" u="sng" dirty="0" smtClean="0"/>
                        <a:t>and</a:t>
                      </a:r>
                      <a:r>
                        <a:rPr lang="en-GB" sz="2400" dirty="0" smtClean="0"/>
                        <a:t> Plural Use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You, your, yours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52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443542"/>
            <a:ext cx="5829300" cy="1960033"/>
          </a:xfrm>
        </p:spPr>
        <p:txBody>
          <a:bodyPr>
            <a:normAutofit fontScale="90000"/>
          </a:bodyPr>
          <a:lstStyle/>
          <a:p>
            <a:r>
              <a:rPr lang="en-GB" sz="8000" dirty="0" smtClean="0">
                <a:latin typeface="Century Gothic" panose="020B0502020202020204" pitchFamily="34" charset="0"/>
              </a:rPr>
              <a:t>Third Person</a:t>
            </a:r>
            <a:endParaRPr lang="en-GB" sz="80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2736" y="2651787"/>
            <a:ext cx="4968552" cy="3744416"/>
          </a:xfrm>
        </p:spPr>
        <p:txBody>
          <a:bodyPr>
            <a:noAutofit/>
          </a:bodyPr>
          <a:lstStyle/>
          <a:p>
            <a:r>
              <a:rPr lang="en-GB" sz="4000" dirty="0" smtClean="0">
                <a:solidFill>
                  <a:schemeClr val="tx1"/>
                </a:solidFill>
              </a:rPr>
              <a:t>Use “he”, “she”, “they”, “it” or the person’s name (e.g. Taylor Swift) when referring to a person, place or thing.</a:t>
            </a:r>
            <a:endParaRPr lang="en-GB" sz="40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77962"/>
              </p:ext>
            </p:extLst>
          </p:nvPr>
        </p:nvGraphicFramePr>
        <p:xfrm>
          <a:off x="1214754" y="6588224"/>
          <a:ext cx="4266474" cy="26419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127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Singular Use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Plural Use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He, she, it, him, her, his, hers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They, them, their, theirs</a:t>
                      </a:r>
                    </a:p>
                    <a:p>
                      <a:r>
                        <a:rPr lang="en-GB" sz="2400" dirty="0" smtClean="0"/>
                        <a:t>(names of groups</a:t>
                      </a:r>
                      <a:r>
                        <a:rPr lang="en-GB" sz="2400" baseline="0" dirty="0" smtClean="0"/>
                        <a:t> e.g. One Direction)</a:t>
                      </a:r>
                      <a:endParaRPr lang="en-GB" sz="2400" dirty="0"/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2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443542"/>
            <a:ext cx="5829300" cy="1960033"/>
          </a:xfrm>
        </p:spPr>
        <p:txBody>
          <a:bodyPr>
            <a:normAutofit fontScale="90000"/>
          </a:bodyPr>
          <a:lstStyle/>
          <a:p>
            <a:r>
              <a:rPr lang="en-GB" sz="8000" dirty="0" smtClean="0">
                <a:latin typeface="Century Gothic" panose="020B0502020202020204" pitchFamily="34" charset="0"/>
              </a:rPr>
              <a:t>Singular &amp; Plural</a:t>
            </a:r>
            <a:endParaRPr lang="en-GB" sz="80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676" y="2363755"/>
            <a:ext cx="6048672" cy="6144683"/>
          </a:xfrm>
        </p:spPr>
        <p:txBody>
          <a:bodyPr>
            <a:noAutofit/>
          </a:bodyPr>
          <a:lstStyle/>
          <a:p>
            <a:r>
              <a:rPr lang="en-GB" sz="4000" u="sng" dirty="0" smtClean="0">
                <a:solidFill>
                  <a:schemeClr val="tx1"/>
                </a:solidFill>
              </a:rPr>
              <a:t>Singular</a:t>
            </a:r>
            <a:r>
              <a:rPr lang="en-GB" sz="4000" dirty="0" smtClean="0">
                <a:solidFill>
                  <a:schemeClr val="tx1"/>
                </a:solidFill>
              </a:rPr>
              <a:t> refers to when you have one of something.</a:t>
            </a:r>
          </a:p>
          <a:p>
            <a:r>
              <a:rPr lang="en-GB" sz="4000" dirty="0" smtClean="0">
                <a:solidFill>
                  <a:schemeClr val="tx1"/>
                </a:solidFill>
              </a:rPr>
              <a:t>e.g. one </a:t>
            </a:r>
            <a:r>
              <a:rPr lang="en-GB" sz="4000" u="sng" dirty="0" smtClean="0">
                <a:solidFill>
                  <a:schemeClr val="tx1"/>
                </a:solidFill>
              </a:rPr>
              <a:t>pencil</a:t>
            </a:r>
            <a:endParaRPr lang="en-GB" sz="4000" u="sng" dirty="0">
              <a:solidFill>
                <a:schemeClr val="tx1"/>
              </a:solidFill>
            </a:endParaRPr>
          </a:p>
          <a:p>
            <a:r>
              <a:rPr lang="en-GB" sz="4000" u="sng" dirty="0" smtClean="0">
                <a:solidFill>
                  <a:schemeClr val="tx1"/>
                </a:solidFill>
              </a:rPr>
              <a:t>Plural</a:t>
            </a:r>
            <a:r>
              <a:rPr lang="en-GB" sz="4000" dirty="0" smtClean="0">
                <a:solidFill>
                  <a:schemeClr val="tx1"/>
                </a:solidFill>
              </a:rPr>
              <a:t> refers to when there is more than one of something.</a:t>
            </a:r>
          </a:p>
          <a:p>
            <a:r>
              <a:rPr lang="en-GB" sz="4000" dirty="0" smtClean="0">
                <a:solidFill>
                  <a:schemeClr val="tx1"/>
                </a:solidFill>
              </a:rPr>
              <a:t>e.g. two </a:t>
            </a:r>
            <a:r>
              <a:rPr lang="en-GB" sz="4000" u="sng" dirty="0" smtClean="0">
                <a:solidFill>
                  <a:schemeClr val="tx1"/>
                </a:solidFill>
              </a:rPr>
              <a:t>pencils</a:t>
            </a:r>
            <a:endParaRPr lang="en-GB" sz="4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Subject-verb agreement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Subject and verb must agree for the sentence to make sense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</a:t>
            </a:r>
            <a:r>
              <a:rPr lang="en-GB" dirty="0" smtClean="0"/>
              <a:t>.g. </a:t>
            </a:r>
          </a:p>
          <a:p>
            <a:pPr marL="0" indent="0">
              <a:buNone/>
            </a:pPr>
            <a:r>
              <a:rPr lang="en-GB" dirty="0" smtClean="0"/>
              <a:t>My brother</a:t>
            </a:r>
            <a:r>
              <a:rPr lang="en-GB" u="sng" dirty="0" smtClean="0"/>
              <a:t>s</a:t>
            </a:r>
            <a:r>
              <a:rPr lang="en-GB" dirty="0" smtClean="0"/>
              <a:t> </a:t>
            </a:r>
            <a:r>
              <a:rPr lang="en-GB" b="1" dirty="0" smtClean="0"/>
              <a:t>are</a:t>
            </a:r>
            <a:r>
              <a:rPr lang="en-GB" dirty="0" smtClean="0"/>
              <a:t> dentists. (plural – more than one brother, so </a:t>
            </a:r>
            <a:r>
              <a:rPr lang="en-GB" b="1" dirty="0" smtClean="0"/>
              <a:t>are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My brother </a:t>
            </a:r>
            <a:r>
              <a:rPr lang="en-GB" b="1" dirty="0" smtClean="0"/>
              <a:t>is</a:t>
            </a:r>
            <a:r>
              <a:rPr lang="en-GB" dirty="0" smtClean="0"/>
              <a:t> a dentist. (singular – one brother, so </a:t>
            </a:r>
            <a:r>
              <a:rPr lang="en-GB" b="1" dirty="0" smtClean="0"/>
              <a:t>is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 smtClean="0"/>
              <a:t>NEVER</a:t>
            </a:r>
            <a:r>
              <a:rPr lang="en-GB" dirty="0" smtClean="0"/>
              <a:t>: My brothers is a dentist or my brother are dentists!!!!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3391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443542"/>
            <a:ext cx="5829300" cy="1960033"/>
          </a:xfrm>
        </p:spPr>
        <p:txBody>
          <a:bodyPr>
            <a:normAutofit/>
          </a:bodyPr>
          <a:lstStyle/>
          <a:p>
            <a:r>
              <a:rPr lang="en-GB" sz="5400" dirty="0" smtClean="0">
                <a:latin typeface="Century Gothic" panose="020B0502020202020204" pitchFamily="34" charset="0"/>
              </a:rPr>
              <a:t>Plural Rules</a:t>
            </a:r>
            <a:endParaRPr lang="en-GB" sz="54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676" y="2939819"/>
            <a:ext cx="5886654" cy="5376597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1.More than one of something (often just add an ‘-s’ to the end of the noun) </a:t>
            </a:r>
            <a:r>
              <a:rPr lang="en-GB" sz="2400" dirty="0" smtClean="0">
                <a:solidFill>
                  <a:srgbClr val="FF0000"/>
                </a:solidFill>
              </a:rPr>
              <a:t>e.g. A dog – lots of dogs.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2.Words ending in s, </a:t>
            </a:r>
            <a:r>
              <a:rPr lang="en-GB" sz="2400" dirty="0" err="1" smtClean="0">
                <a:solidFill>
                  <a:schemeClr val="tx1"/>
                </a:solidFill>
              </a:rPr>
              <a:t>ss</a:t>
            </a:r>
            <a:r>
              <a:rPr lang="en-GB" sz="2400" dirty="0" smtClean="0">
                <a:solidFill>
                  <a:schemeClr val="tx1"/>
                </a:solidFill>
              </a:rPr>
              <a:t>, </a:t>
            </a:r>
            <a:r>
              <a:rPr lang="en-GB" sz="2400" dirty="0" err="1" smtClean="0">
                <a:solidFill>
                  <a:schemeClr val="tx1"/>
                </a:solidFill>
              </a:rPr>
              <a:t>ch</a:t>
            </a:r>
            <a:r>
              <a:rPr lang="en-GB" sz="2400" dirty="0" smtClean="0">
                <a:solidFill>
                  <a:schemeClr val="tx1"/>
                </a:solidFill>
              </a:rPr>
              <a:t>, </a:t>
            </a:r>
            <a:r>
              <a:rPr lang="en-GB" sz="2400" dirty="0" err="1" smtClean="0">
                <a:solidFill>
                  <a:schemeClr val="tx1"/>
                </a:solidFill>
              </a:rPr>
              <a:t>sh</a:t>
            </a:r>
            <a:r>
              <a:rPr lang="en-GB" sz="2400" dirty="0" smtClean="0">
                <a:solidFill>
                  <a:schemeClr val="tx1"/>
                </a:solidFill>
              </a:rPr>
              <a:t>, x, z add -</a:t>
            </a:r>
            <a:r>
              <a:rPr lang="en-GB" sz="2400" dirty="0" err="1" smtClean="0">
                <a:solidFill>
                  <a:schemeClr val="tx1"/>
                </a:solidFill>
              </a:rPr>
              <a:t>es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e.g. Match – matches, Box – boxes 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3.Words that end in f, change f to v and add ‘-</a:t>
            </a:r>
            <a:r>
              <a:rPr lang="en-GB" sz="2400" dirty="0" err="1" smtClean="0">
                <a:solidFill>
                  <a:schemeClr val="tx1"/>
                </a:solidFill>
              </a:rPr>
              <a:t>es’</a:t>
            </a:r>
            <a:r>
              <a:rPr lang="en-GB" sz="2400" dirty="0" smtClean="0">
                <a:solidFill>
                  <a:schemeClr val="tx1"/>
                </a:solidFill>
              </a:rPr>
              <a:t> (exception to the rule – roofs, dwarfs, chiefs) </a:t>
            </a:r>
            <a:r>
              <a:rPr lang="en-GB" sz="2400" dirty="0" smtClean="0">
                <a:solidFill>
                  <a:srgbClr val="FF0000"/>
                </a:solidFill>
              </a:rPr>
              <a:t>e.g. Loaf – loaves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4. words ending in a y, drop the y, add ‘-</a:t>
            </a:r>
            <a:r>
              <a:rPr lang="en-GB" sz="2400" dirty="0" err="1" smtClean="0">
                <a:solidFill>
                  <a:schemeClr val="tx1"/>
                </a:solidFill>
              </a:rPr>
              <a:t>ies</a:t>
            </a:r>
            <a:r>
              <a:rPr lang="en-GB" sz="2400" dirty="0" smtClean="0">
                <a:solidFill>
                  <a:schemeClr val="tx1"/>
                </a:solidFill>
              </a:rPr>
              <a:t>’ (words that end in </a:t>
            </a:r>
            <a:r>
              <a:rPr lang="en-GB" sz="2400" dirty="0" err="1" smtClean="0">
                <a:solidFill>
                  <a:schemeClr val="tx1"/>
                </a:solidFill>
              </a:rPr>
              <a:t>ey</a:t>
            </a:r>
            <a:r>
              <a:rPr lang="en-GB" sz="2400" dirty="0" smtClean="0">
                <a:solidFill>
                  <a:schemeClr val="tx1"/>
                </a:solidFill>
              </a:rPr>
              <a:t> or ay, add s. Monkeys, days) </a:t>
            </a:r>
            <a:r>
              <a:rPr lang="en-GB" sz="2400" dirty="0" smtClean="0">
                <a:solidFill>
                  <a:srgbClr val="FF0000"/>
                </a:solidFill>
              </a:rPr>
              <a:t>e.g. Lady – ladies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5. words that end in o, add ‘-</a:t>
            </a:r>
            <a:r>
              <a:rPr lang="en-GB" sz="2400" dirty="0" err="1" smtClean="0">
                <a:solidFill>
                  <a:schemeClr val="tx1"/>
                </a:solidFill>
              </a:rPr>
              <a:t>es’</a:t>
            </a:r>
            <a:r>
              <a:rPr lang="en-GB" sz="2400" dirty="0" smtClean="0">
                <a:solidFill>
                  <a:schemeClr val="tx1"/>
                </a:solidFill>
              </a:rPr>
              <a:t> (exception pianos and solos) </a:t>
            </a:r>
            <a:r>
              <a:rPr lang="en-GB" sz="2400" dirty="0" smtClean="0">
                <a:solidFill>
                  <a:srgbClr val="FF0000"/>
                </a:solidFill>
              </a:rPr>
              <a:t>e.g. Tomato - tomatoes</a:t>
            </a:r>
          </a:p>
        </p:txBody>
      </p:sp>
    </p:spTree>
    <p:extLst>
      <p:ext uri="{BB962C8B-B14F-4D97-AF65-F5344CB8AC3E}">
        <p14:creationId xmlns:p14="http://schemas.microsoft.com/office/powerpoint/2010/main" val="42828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/>
          <a:lstStyle/>
          <a:p>
            <a:r>
              <a:rPr lang="en-GB" dirty="0" smtClean="0"/>
              <a:t>Command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07638"/>
            <a:ext cx="6172200" cy="75848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A sentence </a:t>
            </a:r>
            <a:r>
              <a:rPr lang="en-GB" dirty="0"/>
              <a:t>that </a:t>
            </a:r>
            <a:r>
              <a:rPr lang="en-GB" dirty="0" smtClean="0"/>
              <a:t>tells </a:t>
            </a:r>
            <a:r>
              <a:rPr lang="en-GB" dirty="0"/>
              <a:t>someone to do something </a:t>
            </a:r>
            <a:r>
              <a:rPr lang="en-GB" dirty="0" smtClean="0"/>
              <a:t>and usually ends </a:t>
            </a:r>
            <a:r>
              <a:rPr lang="en-GB" dirty="0"/>
              <a:t>in an exclamation </a:t>
            </a:r>
            <a:r>
              <a:rPr lang="en-GB" dirty="0" smtClean="0"/>
              <a:t>mark.</a:t>
            </a:r>
          </a:p>
          <a:p>
            <a:pPr marL="0" indent="0">
              <a:buNone/>
            </a:pPr>
            <a:r>
              <a:rPr lang="en-GB" dirty="0" smtClean="0"/>
              <a:t>Commands usually begin with a verb. </a:t>
            </a:r>
          </a:p>
          <a:p>
            <a:pPr marL="0" indent="0">
              <a:buNone/>
            </a:pPr>
            <a:r>
              <a:rPr lang="en-GB" u="sng" dirty="0" smtClean="0">
                <a:solidFill>
                  <a:srgbClr val="0070C0"/>
                </a:solidFill>
              </a:rPr>
              <a:t>Wash</a:t>
            </a:r>
            <a:r>
              <a:rPr lang="en-GB" dirty="0" smtClean="0">
                <a:solidFill>
                  <a:srgbClr val="0070C0"/>
                </a:solidFill>
              </a:rPr>
              <a:t> your hands thoroughly!</a:t>
            </a:r>
          </a:p>
          <a:p>
            <a:pPr marL="0" indent="0">
              <a:buNone/>
            </a:pPr>
            <a:r>
              <a:rPr lang="en-GB" u="sng" dirty="0" smtClean="0">
                <a:solidFill>
                  <a:srgbClr val="0070C0"/>
                </a:solidFill>
              </a:rPr>
              <a:t>Eat </a:t>
            </a:r>
            <a:r>
              <a:rPr lang="en-GB" dirty="0" smtClean="0">
                <a:solidFill>
                  <a:srgbClr val="0070C0"/>
                </a:solidFill>
              </a:rPr>
              <a:t>all your greens!</a:t>
            </a: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An exclamation sentence orders someone to do something (like a command) or shows surprise/shock. Exclamation sentences end with an exclamation mark. </a:t>
            </a:r>
          </a:p>
          <a:p>
            <a:pPr marL="0" lvl="0" indent="0">
              <a:buNone/>
            </a:pPr>
            <a:r>
              <a:rPr lang="en-GB" dirty="0">
                <a:solidFill>
                  <a:srgbClr val="0070C0"/>
                </a:solidFill>
              </a:rPr>
              <a:t>Order</a:t>
            </a:r>
            <a:r>
              <a:rPr lang="en-GB" dirty="0">
                <a:solidFill>
                  <a:prstClr val="black"/>
                </a:solidFill>
              </a:rPr>
              <a:t> - You must sit on your bottom</a:t>
            </a:r>
            <a:r>
              <a:rPr lang="en-GB" dirty="0">
                <a:solidFill>
                  <a:srgbClr val="00B0F0"/>
                </a:solidFill>
              </a:rPr>
              <a:t>!</a:t>
            </a:r>
            <a:endParaRPr lang="en-GB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dirty="0">
                <a:solidFill>
                  <a:srgbClr val="0070C0"/>
                </a:solidFill>
              </a:rPr>
              <a:t>Surprise/ shock – </a:t>
            </a:r>
            <a:r>
              <a:rPr lang="en-GB" dirty="0">
                <a:solidFill>
                  <a:prstClr val="black"/>
                </a:solidFill>
              </a:rPr>
              <a:t>I can’t believe my eyes – I just witnessed a zebra crossing the road</a:t>
            </a:r>
            <a:r>
              <a:rPr lang="en-GB" dirty="0">
                <a:solidFill>
                  <a:srgbClr val="00B0F0"/>
                </a:solidFill>
              </a:rPr>
              <a:t>!</a:t>
            </a: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978" y="3423264"/>
            <a:ext cx="2578894" cy="1559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5811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95670"/>
            <a:ext cx="6172200" cy="65725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A question sentence is one that asks something and ends in a question mark. A question sentence usually begins with: who, what, where, how, when and why. 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Would you like sugar in that</a:t>
            </a:r>
            <a:r>
              <a:rPr lang="en-GB" u="sng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How old are you</a:t>
            </a:r>
            <a:r>
              <a:rPr lang="en-GB" u="sng" dirty="0" smtClean="0">
                <a:solidFill>
                  <a:srgbClr val="0070C0"/>
                </a:solidFill>
              </a:rPr>
              <a:t>?</a:t>
            </a:r>
          </a:p>
          <a:p>
            <a:pPr marL="0" indent="0" algn="ctr">
              <a:buNone/>
            </a:pPr>
            <a:r>
              <a:rPr lang="en-GB" sz="4400" dirty="0">
                <a:solidFill>
                  <a:prstClr val="black"/>
                </a:solidFill>
              </a:rPr>
              <a:t>Statement</a:t>
            </a:r>
            <a:endParaRPr lang="en-GB" u="sng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A sentence that tells someone something and ends with a </a:t>
            </a:r>
            <a:r>
              <a:rPr lang="en-GB" dirty="0">
                <a:solidFill>
                  <a:srgbClr val="0070C0"/>
                </a:solidFill>
              </a:rPr>
              <a:t>full stop</a:t>
            </a:r>
            <a:r>
              <a:rPr lang="en-GB" dirty="0">
                <a:solidFill>
                  <a:prstClr val="black"/>
                </a:solidFill>
              </a:rPr>
              <a:t>. </a:t>
            </a:r>
          </a:p>
          <a:p>
            <a:pPr marL="0" lvl="0" indent="0">
              <a:buNone/>
            </a:pPr>
            <a:r>
              <a:rPr lang="en-GB" dirty="0">
                <a:solidFill>
                  <a:srgbClr val="0070C0"/>
                </a:solidFill>
              </a:rPr>
              <a:t>The grass is green.</a:t>
            </a:r>
          </a:p>
          <a:p>
            <a:pPr marL="0" lv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Today </a:t>
            </a:r>
            <a:r>
              <a:rPr lang="en-GB" dirty="0">
                <a:solidFill>
                  <a:srgbClr val="0070C0"/>
                </a:solidFill>
              </a:rPr>
              <a:t>it will rain. </a:t>
            </a:r>
          </a:p>
          <a:p>
            <a:pPr marL="0" indent="0">
              <a:buNone/>
            </a:pPr>
            <a:endParaRPr lang="en-GB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2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Co–</a:t>
            </a:r>
            <a:r>
              <a:rPr lang="en-GB" dirty="0" err="1" smtClean="0"/>
              <a:t>ordinating</a:t>
            </a:r>
            <a:r>
              <a:rPr lang="en-GB" dirty="0" smtClean="0"/>
              <a:t> Conjunctions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Words used to join </a:t>
            </a:r>
            <a:r>
              <a:rPr lang="en-GB" u="sng" dirty="0" smtClean="0"/>
              <a:t>two main clauses</a:t>
            </a:r>
            <a:r>
              <a:rPr lang="en-GB" dirty="0" smtClean="0"/>
              <a:t> together.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FANBOYS – For, And, Nor, But, Or, Yet, So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u="sng" dirty="0" smtClean="0"/>
              <a:t>The dog barked </a:t>
            </a:r>
            <a:r>
              <a:rPr lang="en-GB" i="1" dirty="0" smtClean="0">
                <a:solidFill>
                  <a:srgbClr val="7030A0"/>
                </a:solidFill>
              </a:rPr>
              <a:t>but</a:t>
            </a:r>
            <a:r>
              <a:rPr lang="en-GB" i="1" dirty="0" smtClean="0"/>
              <a:t> </a:t>
            </a:r>
            <a:r>
              <a:rPr lang="en-GB" u="sng" dirty="0" smtClean="0"/>
              <a:t>it was not angry.</a:t>
            </a:r>
          </a:p>
          <a:p>
            <a:pPr marL="0" indent="0">
              <a:buNone/>
            </a:pPr>
            <a:r>
              <a:rPr lang="en-GB" u="sng" dirty="0" smtClean="0"/>
              <a:t>The dog barked</a:t>
            </a:r>
            <a:r>
              <a:rPr lang="en-GB" dirty="0" smtClean="0"/>
              <a:t> </a:t>
            </a:r>
            <a:r>
              <a:rPr lang="en-GB" i="1" dirty="0" smtClean="0">
                <a:solidFill>
                  <a:srgbClr val="7030A0"/>
                </a:solidFill>
              </a:rPr>
              <a:t>so</a:t>
            </a:r>
            <a:r>
              <a:rPr lang="en-GB" dirty="0" smtClean="0"/>
              <a:t> </a:t>
            </a:r>
            <a:r>
              <a:rPr lang="en-GB" u="sng" dirty="0" smtClean="0"/>
              <a:t>the man ran away.</a:t>
            </a:r>
          </a:p>
        </p:txBody>
      </p:sp>
    </p:spTree>
    <p:extLst>
      <p:ext uri="{BB962C8B-B14F-4D97-AF65-F5344CB8AC3E}">
        <p14:creationId xmlns:p14="http://schemas.microsoft.com/office/powerpoint/2010/main" val="3494077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Conditional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Has two parts or clauses. One part of the sentence depends on events described in the other. </a:t>
            </a:r>
            <a:r>
              <a:rPr lang="en-GB" dirty="0" smtClean="0"/>
              <a:t>Usually includes the word </a:t>
            </a:r>
            <a:r>
              <a:rPr lang="en-GB" dirty="0" smtClean="0">
                <a:solidFill>
                  <a:srgbClr val="0070C0"/>
                </a:solidFill>
              </a:rPr>
              <a:t>if</a:t>
            </a:r>
            <a:r>
              <a:rPr lang="en-GB" dirty="0" smtClean="0"/>
              <a:t>. </a:t>
            </a:r>
          </a:p>
          <a:p>
            <a:r>
              <a:rPr lang="en-GB" dirty="0" smtClean="0"/>
              <a:t>One part is a consequence of the action in the other section.</a:t>
            </a:r>
          </a:p>
          <a:p>
            <a:r>
              <a:rPr lang="en-GB" dirty="0" smtClean="0"/>
              <a:t>Includes </a:t>
            </a:r>
            <a:r>
              <a:rPr lang="en-GB" u="sng" dirty="0" smtClean="0"/>
              <a:t>modal verbs </a:t>
            </a:r>
            <a:r>
              <a:rPr lang="en-GB" dirty="0" smtClean="0"/>
              <a:t>such as: </a:t>
            </a:r>
            <a:r>
              <a:rPr lang="en-GB" dirty="0"/>
              <a:t>‘might, could, would, </a:t>
            </a:r>
            <a:r>
              <a:rPr lang="en-GB" dirty="0" smtClean="0"/>
              <a:t>will and won’t’</a:t>
            </a:r>
          </a:p>
          <a:p>
            <a:endParaRPr lang="en-GB" dirty="0"/>
          </a:p>
          <a:p>
            <a:r>
              <a:rPr lang="en-GB" u="sng" dirty="0" smtClean="0">
                <a:solidFill>
                  <a:srgbClr val="0070C0"/>
                </a:solidFill>
              </a:rPr>
              <a:t>If</a:t>
            </a:r>
            <a:r>
              <a:rPr lang="en-GB" dirty="0" smtClean="0">
                <a:solidFill>
                  <a:srgbClr val="0070C0"/>
                </a:solidFill>
              </a:rPr>
              <a:t> you don’t eat your dinner, you </a:t>
            </a:r>
            <a:r>
              <a:rPr lang="en-GB" dirty="0" smtClean="0"/>
              <a:t>won’t</a:t>
            </a:r>
            <a:r>
              <a:rPr lang="en-GB" dirty="0" smtClean="0">
                <a:solidFill>
                  <a:srgbClr val="0070C0"/>
                </a:solidFill>
              </a:rPr>
              <a:t> get any pudding.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You won’t get any pudding </a:t>
            </a:r>
            <a:r>
              <a:rPr lang="en-GB" u="sng" dirty="0" smtClean="0">
                <a:solidFill>
                  <a:srgbClr val="0070C0"/>
                </a:solidFill>
              </a:rPr>
              <a:t>if</a:t>
            </a:r>
            <a:r>
              <a:rPr lang="en-GB" dirty="0" smtClean="0">
                <a:solidFill>
                  <a:srgbClr val="0070C0"/>
                </a:solidFill>
              </a:rPr>
              <a:t> you </a:t>
            </a:r>
            <a:r>
              <a:rPr lang="en-GB" dirty="0" smtClean="0"/>
              <a:t>won’t</a:t>
            </a:r>
            <a:r>
              <a:rPr lang="en-GB" dirty="0" smtClean="0">
                <a:solidFill>
                  <a:srgbClr val="0070C0"/>
                </a:solidFill>
              </a:rPr>
              <a:t> eat your dinner. 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217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TENSE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A present </a:t>
            </a:r>
            <a:r>
              <a:rPr lang="en-GB" b="1" dirty="0"/>
              <a:t>tense</a:t>
            </a:r>
            <a:r>
              <a:rPr lang="en-GB" dirty="0"/>
              <a:t> </a:t>
            </a:r>
            <a:r>
              <a:rPr lang="en-GB" dirty="0" smtClean="0"/>
              <a:t>sentence shows us that something is happening </a:t>
            </a:r>
            <a:r>
              <a:rPr lang="en-GB" u="sng" dirty="0">
                <a:hlinkClick r:id="rId2" tooltip="now"/>
              </a:rPr>
              <a:t>now</a:t>
            </a:r>
            <a:r>
              <a:rPr lang="en-GB" dirty="0"/>
              <a:t> (or </a:t>
            </a:r>
            <a:r>
              <a:rPr lang="en-GB" dirty="0" smtClean="0"/>
              <a:t>in </a:t>
            </a:r>
            <a:r>
              <a:rPr lang="en-GB" dirty="0"/>
              <a:t>the </a:t>
            </a:r>
            <a:r>
              <a:rPr lang="en-GB" u="sng" dirty="0">
                <a:hlinkClick r:id="rId3" tooltip="present"/>
              </a:rPr>
              <a:t>present</a:t>
            </a:r>
            <a:r>
              <a:rPr lang="en-GB" dirty="0"/>
              <a:t> time</a:t>
            </a:r>
            <a:r>
              <a:rPr lang="en-GB" dirty="0" smtClean="0"/>
              <a:t>).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Examples: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I am reading my book quietly.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Is that the train I can hear?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Sit in your chair now!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476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 TENSE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 past tense describes an event that </a:t>
            </a:r>
            <a:r>
              <a:rPr lang="en-GB" dirty="0" smtClean="0">
                <a:solidFill>
                  <a:srgbClr val="0070C0"/>
                </a:solidFill>
              </a:rPr>
              <a:t>has already happened. </a:t>
            </a:r>
            <a:r>
              <a:rPr lang="en-GB" dirty="0" smtClean="0"/>
              <a:t>The past tense uses past tense verbs that often end in </a:t>
            </a:r>
            <a:r>
              <a:rPr lang="en-GB" i="1" u="sng" dirty="0" smtClean="0">
                <a:solidFill>
                  <a:srgbClr val="0070C0"/>
                </a:solidFill>
              </a:rPr>
              <a:t>ed</a:t>
            </a:r>
            <a:r>
              <a:rPr lang="en-GB" dirty="0" smtClean="0"/>
              <a:t>. Nonetheless, there are lots of exceptions to this rule:</a:t>
            </a:r>
          </a:p>
          <a:p>
            <a:endParaRPr lang="en-GB" dirty="0"/>
          </a:p>
          <a:p>
            <a:r>
              <a:rPr lang="en-GB" dirty="0" smtClean="0"/>
              <a:t>When I went to Spain, it </a:t>
            </a:r>
            <a:r>
              <a:rPr lang="en-GB" dirty="0" smtClean="0">
                <a:solidFill>
                  <a:schemeClr val="tx2"/>
                </a:solidFill>
              </a:rPr>
              <a:t>rain</a:t>
            </a:r>
            <a:r>
              <a:rPr lang="en-GB" u="sng" dirty="0" smtClean="0">
                <a:solidFill>
                  <a:schemeClr val="tx2"/>
                </a:solidFill>
              </a:rPr>
              <a:t>ed </a:t>
            </a:r>
            <a:r>
              <a:rPr lang="en-GB" dirty="0" smtClean="0"/>
              <a:t>everyday.</a:t>
            </a:r>
          </a:p>
          <a:p>
            <a:r>
              <a:rPr lang="en-GB" dirty="0" smtClean="0"/>
              <a:t>I </a:t>
            </a:r>
            <a:r>
              <a:rPr lang="en-GB" dirty="0" smtClean="0">
                <a:solidFill>
                  <a:schemeClr val="accent1"/>
                </a:solidFill>
              </a:rPr>
              <a:t>was late </a:t>
            </a:r>
            <a:r>
              <a:rPr lang="en-GB" dirty="0" smtClean="0"/>
              <a:t>for school yesterday.</a:t>
            </a:r>
          </a:p>
          <a:p>
            <a:r>
              <a:rPr lang="en-GB" dirty="0" smtClean="0"/>
              <a:t>We </a:t>
            </a:r>
            <a:r>
              <a:rPr lang="en-GB" dirty="0" smtClean="0">
                <a:solidFill>
                  <a:schemeClr val="accent1"/>
                </a:solidFill>
              </a:rPr>
              <a:t>went</a:t>
            </a:r>
            <a:r>
              <a:rPr lang="en-GB" dirty="0" smtClean="0"/>
              <a:t> to the cinema this morning. </a:t>
            </a:r>
          </a:p>
        </p:txBody>
      </p:sp>
    </p:spTree>
    <p:extLst>
      <p:ext uri="{BB962C8B-B14F-4D97-AF65-F5344CB8AC3E}">
        <p14:creationId xmlns:p14="http://schemas.microsoft.com/office/powerpoint/2010/main" val="473529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TENSE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 use the future tense to describe events that </a:t>
            </a:r>
            <a:r>
              <a:rPr lang="en-GB" dirty="0" smtClean="0">
                <a:solidFill>
                  <a:srgbClr val="0070C0"/>
                </a:solidFill>
              </a:rPr>
              <a:t>are going to happen/ </a:t>
            </a:r>
            <a:r>
              <a:rPr lang="en-GB" dirty="0" smtClean="0"/>
              <a:t>have not happened yet. Often uses the verb “will”.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Examples:</a:t>
            </a:r>
          </a:p>
          <a:p>
            <a:pPr marL="0" indent="0">
              <a:buNone/>
            </a:pPr>
            <a:r>
              <a:rPr lang="en-GB" dirty="0" smtClean="0"/>
              <a:t>- We </a:t>
            </a:r>
            <a:r>
              <a:rPr lang="en-GB" dirty="0" smtClean="0">
                <a:solidFill>
                  <a:srgbClr val="0070C0"/>
                </a:solidFill>
              </a:rPr>
              <a:t>will</a:t>
            </a:r>
            <a:r>
              <a:rPr lang="en-GB" dirty="0" smtClean="0"/>
              <a:t> be going to the zoo on Saturday.</a:t>
            </a:r>
          </a:p>
          <a:p>
            <a:pPr marL="0" indent="0">
              <a:buNone/>
            </a:pPr>
            <a:r>
              <a:rPr lang="en-GB" dirty="0" smtClean="0"/>
              <a:t>- I </a:t>
            </a:r>
            <a:r>
              <a:rPr lang="en-GB" dirty="0" smtClean="0">
                <a:solidFill>
                  <a:srgbClr val="0070C0"/>
                </a:solidFill>
              </a:rPr>
              <a:t>will</a:t>
            </a:r>
            <a:r>
              <a:rPr lang="en-GB" dirty="0" smtClean="0"/>
              <a:t> buy new shoes for my birthday.</a:t>
            </a:r>
          </a:p>
          <a:p>
            <a:pPr marL="0" indent="0">
              <a:buNone/>
            </a:pPr>
            <a:r>
              <a:rPr lang="en-GB" dirty="0" smtClean="0"/>
              <a:t>- It is meant to snow next week. </a:t>
            </a:r>
          </a:p>
        </p:txBody>
      </p:sp>
    </p:spTree>
    <p:extLst>
      <p:ext uri="{BB962C8B-B14F-4D97-AF65-F5344CB8AC3E}">
        <p14:creationId xmlns:p14="http://schemas.microsoft.com/office/powerpoint/2010/main" val="26682481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Simile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95670"/>
            <a:ext cx="6172200" cy="70087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 simile is a phrase or clause which compares one thing to another, usually using the words ‘like’ or ‘as’.</a:t>
            </a:r>
          </a:p>
          <a:p>
            <a:pPr marL="0" indent="0">
              <a:buNone/>
            </a:pPr>
            <a:r>
              <a:rPr lang="en-GB" dirty="0" smtClean="0"/>
              <a:t>e.g.	 as white as snow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as graceful as a ballerina</a:t>
            </a:r>
          </a:p>
          <a:p>
            <a:pPr marL="0" indent="0">
              <a:buNone/>
            </a:pPr>
            <a:r>
              <a:rPr lang="en-GB" dirty="0" smtClean="0"/>
              <a:t>	the wind howled like a wolf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the footballer cried like a baby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4400" dirty="0" smtClean="0">
                <a:solidFill>
                  <a:prstClr val="black"/>
                </a:solidFill>
              </a:rPr>
              <a:t>Metaphor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A metaphor describes something by stating it is something </a:t>
            </a:r>
            <a:r>
              <a:rPr lang="en-GB" dirty="0" smtClean="0">
                <a:solidFill>
                  <a:prstClr val="black"/>
                </a:solidFill>
              </a:rPr>
              <a:t>else</a:t>
            </a:r>
            <a:endParaRPr lang="en-GB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e.g. the snow was a blanket across the mountain</a:t>
            </a: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	she has the heart of a lion</a:t>
            </a: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	her shout was a roll of thunder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1857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Idioms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95670"/>
            <a:ext cx="6172200" cy="65725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An idiom is a phrase which says something different from what it means (it has a hidden meaning).</a:t>
            </a:r>
          </a:p>
          <a:p>
            <a:pPr marL="0" indent="0">
              <a:buNone/>
            </a:pPr>
            <a:r>
              <a:rPr lang="en-GB" dirty="0" smtClean="0"/>
              <a:t>e.g. Pull your socks up (work harder)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elbow grease (hard work)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she’s pulling your leg (she is joking)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raining cats and dogs (raining heavily)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5700" dirty="0" smtClean="0">
                <a:solidFill>
                  <a:prstClr val="black"/>
                </a:solidFill>
              </a:rPr>
              <a:t>Proverb</a:t>
            </a:r>
            <a:endParaRPr lang="en-GB" sz="5700" dirty="0" smtClean="0"/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A common saying or lesson for life.</a:t>
            </a: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e.g. ignorance is bliss</a:t>
            </a: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	don’t cry over spilt milk</a:t>
            </a: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	honesty is the best policy</a:t>
            </a: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	you can lead a horse to water but you can’t </a:t>
            </a:r>
            <a:r>
              <a:rPr lang="en-GB" dirty="0" smtClean="0">
                <a:solidFill>
                  <a:prstClr val="black"/>
                </a:solidFill>
              </a:rPr>
              <a:t>make </a:t>
            </a:r>
            <a:r>
              <a:rPr lang="en-GB" dirty="0">
                <a:solidFill>
                  <a:prstClr val="black"/>
                </a:solidFill>
              </a:rPr>
              <a:t>him drink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5071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When you give a thing, animal or idea human characteristics.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tree had skeletal branches.</a:t>
            </a:r>
          </a:p>
          <a:p>
            <a:pPr marL="0" indent="0">
              <a:buNone/>
            </a:pPr>
            <a:r>
              <a:rPr lang="en-GB" dirty="0" smtClean="0"/>
              <a:t>The wind whispered</a:t>
            </a:r>
          </a:p>
          <a:p>
            <a:pPr marL="0" indent="0">
              <a:buNone/>
            </a:pPr>
            <a:r>
              <a:rPr lang="en-GB" dirty="0" smtClean="0"/>
              <a:t>The leaves danced across the floor</a:t>
            </a:r>
          </a:p>
          <a:p>
            <a:pPr marL="0" indent="0">
              <a:buNone/>
            </a:pPr>
            <a:r>
              <a:rPr lang="en-GB" dirty="0" smtClean="0"/>
              <a:t>The waves clapped their hands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5080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Parenthesis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The punctuation used to embed a subordinate clause or additional information:</a:t>
            </a:r>
          </a:p>
          <a:p>
            <a:r>
              <a:rPr lang="en-GB" dirty="0" smtClean="0"/>
              <a:t>Brackets</a:t>
            </a:r>
          </a:p>
          <a:p>
            <a:pPr marL="0" indent="0">
              <a:buNone/>
            </a:pPr>
            <a:r>
              <a:rPr lang="en-GB" dirty="0"/>
              <a:t>I expect five hundred pounds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/>
              <a:t>£500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dirty="0"/>
              <a:t> by the end of the week</a:t>
            </a:r>
            <a:r>
              <a:rPr lang="en-GB" dirty="0" smtClean="0"/>
              <a:t>.</a:t>
            </a:r>
          </a:p>
          <a:p>
            <a:r>
              <a:rPr lang="en-GB" dirty="0" smtClean="0"/>
              <a:t>Commas</a:t>
            </a:r>
          </a:p>
          <a:p>
            <a:pPr marL="0" indent="0">
              <a:buNone/>
            </a:pPr>
            <a:r>
              <a:rPr lang="en-GB" dirty="0" smtClean="0"/>
              <a:t>The dog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  <a:r>
              <a:rPr lang="en-GB" dirty="0" smtClean="0"/>
              <a:t> who was brown and speckled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  <a:r>
              <a:rPr lang="en-GB" dirty="0" smtClean="0"/>
              <a:t> walked down the street.</a:t>
            </a:r>
          </a:p>
          <a:p>
            <a:r>
              <a:rPr lang="en-GB" dirty="0" smtClean="0"/>
              <a:t>Dashes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My grandparents </a:t>
            </a:r>
            <a:r>
              <a:rPr lang="en-GB" dirty="0">
                <a:solidFill>
                  <a:srgbClr val="FF0000"/>
                </a:solidFill>
              </a:rPr>
              <a:t>–</a:t>
            </a:r>
            <a:r>
              <a:rPr lang="en-GB" dirty="0"/>
              <a:t> who are old and smelly </a:t>
            </a:r>
            <a:r>
              <a:rPr lang="en-GB" dirty="0">
                <a:solidFill>
                  <a:srgbClr val="FF0000"/>
                </a:solidFill>
              </a:rPr>
              <a:t>–</a:t>
            </a:r>
            <a:r>
              <a:rPr lang="en-GB" dirty="0"/>
              <a:t> came over at the weekend.</a:t>
            </a:r>
          </a:p>
        </p:txBody>
      </p:sp>
    </p:spTree>
    <p:extLst>
      <p:ext uri="{BB962C8B-B14F-4D97-AF65-F5344CB8AC3E}">
        <p14:creationId xmlns:p14="http://schemas.microsoft.com/office/powerpoint/2010/main" val="254512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Relative Clause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 type of clause, which uses </a:t>
            </a:r>
            <a:r>
              <a:rPr lang="en-GB" dirty="0" smtClean="0">
                <a:solidFill>
                  <a:srgbClr val="7030A0"/>
                </a:solidFill>
              </a:rPr>
              <a:t>relative pronouns </a:t>
            </a:r>
            <a:r>
              <a:rPr lang="en-GB" dirty="0" smtClean="0"/>
              <a:t>to start the relative clause, which come after the </a:t>
            </a:r>
            <a:r>
              <a:rPr lang="en-GB" b="1" dirty="0" smtClean="0"/>
              <a:t>noun</a:t>
            </a:r>
            <a:r>
              <a:rPr lang="en-GB" dirty="0" smtClean="0"/>
              <a:t> to give more information about it. 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Who, which, where, whose, that</a:t>
            </a: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/>
              <a:t>E.g. 1: </a:t>
            </a:r>
            <a:r>
              <a:rPr lang="en-GB" u="sng" dirty="0" smtClean="0"/>
              <a:t>The dog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7030A0"/>
                </a:solidFill>
              </a:rPr>
              <a:t>who</a:t>
            </a:r>
            <a:r>
              <a:rPr lang="en-GB" dirty="0" smtClean="0"/>
              <a:t> was cold, </a:t>
            </a:r>
            <a:r>
              <a:rPr lang="en-GB" u="sng" dirty="0" smtClean="0"/>
              <a:t>barked</a:t>
            </a:r>
            <a:r>
              <a:rPr lang="en-GB" dirty="0" smtClean="0"/>
              <a:t>. (this example is also known as an embedded clause because it separates the </a:t>
            </a:r>
            <a:r>
              <a:rPr lang="en-GB" u="sng" dirty="0" smtClean="0"/>
              <a:t>main clause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E.g. 2: </a:t>
            </a:r>
            <a:r>
              <a:rPr lang="en-GB" u="sng" dirty="0" smtClean="0"/>
              <a:t>The man stood on the street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7030A0"/>
                </a:solidFill>
              </a:rPr>
              <a:t>which</a:t>
            </a:r>
            <a:r>
              <a:rPr lang="en-GB" dirty="0" smtClean="0"/>
              <a:t> was narrow.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49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Multiclause sentence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835696"/>
            <a:ext cx="6172200" cy="662473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 sentence that has one main clause and two (or more) other clauses.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Eg</a:t>
            </a:r>
            <a:r>
              <a:rPr lang="en-GB" dirty="0" smtClean="0"/>
              <a:t>. </a:t>
            </a:r>
            <a:r>
              <a:rPr lang="en-GB" dirty="0" smtClean="0">
                <a:solidFill>
                  <a:srgbClr val="FF0000"/>
                </a:solidFill>
              </a:rPr>
              <a:t>The dog</a:t>
            </a:r>
            <a:r>
              <a:rPr lang="en-GB" dirty="0" smtClean="0"/>
              <a:t>, </a:t>
            </a:r>
            <a:r>
              <a:rPr lang="en-GB" i="1" dirty="0" smtClean="0"/>
              <a:t>who</a:t>
            </a:r>
            <a:r>
              <a:rPr lang="en-GB" dirty="0" smtClean="0"/>
              <a:t> </a:t>
            </a:r>
            <a:r>
              <a:rPr lang="en-GB" i="1" dirty="0" smtClean="0"/>
              <a:t>was left outside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barked</a:t>
            </a:r>
            <a:r>
              <a:rPr lang="en-GB" dirty="0" smtClean="0"/>
              <a:t> </a:t>
            </a:r>
            <a:r>
              <a:rPr lang="en-GB" u="sng" dirty="0" smtClean="0"/>
              <a:t>because he was cold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Clauses can be moved:</a:t>
            </a:r>
          </a:p>
          <a:p>
            <a:endParaRPr lang="en-GB" dirty="0" smtClean="0"/>
          </a:p>
          <a:p>
            <a:r>
              <a:rPr lang="en-GB" u="sng" dirty="0" smtClean="0"/>
              <a:t>Because he was cold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the dog</a:t>
            </a:r>
            <a:r>
              <a:rPr lang="en-GB" dirty="0" smtClean="0"/>
              <a:t>, </a:t>
            </a:r>
            <a:r>
              <a:rPr lang="en-GB" i="1" dirty="0" smtClean="0"/>
              <a:t>who</a:t>
            </a:r>
            <a:r>
              <a:rPr lang="en-GB" dirty="0" smtClean="0"/>
              <a:t> </a:t>
            </a:r>
            <a:r>
              <a:rPr lang="en-GB" i="1" dirty="0" smtClean="0"/>
              <a:t>was left outside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barked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(red = main clause. Italics = relative clause. Underlined = subordinate clause)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265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u="sng" dirty="0"/>
              <a:t>Phrase: 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 smtClean="0"/>
              <a:t>A </a:t>
            </a:r>
            <a:r>
              <a:rPr lang="en-GB" sz="2800" b="1" dirty="0"/>
              <a:t>group of words in a sentence not </a:t>
            </a:r>
            <a:r>
              <a:rPr lang="en-GB" sz="2800" b="1" dirty="0" smtClean="0"/>
              <a:t>contain a </a:t>
            </a:r>
            <a:r>
              <a:rPr lang="en-GB" sz="2800" b="1" dirty="0"/>
              <a:t>verb.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Adverbial </a:t>
            </a:r>
            <a:r>
              <a:rPr lang="en-GB" b="1" dirty="0"/>
              <a:t>phrase: a group of words containing an adverb that explains how, when, where, cause and how likely. </a:t>
            </a: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boy cut his knee</a:t>
            </a:r>
            <a:r>
              <a:rPr lang="en-GB" b="1" dirty="0"/>
              <a:t> </a:t>
            </a:r>
            <a:r>
              <a:rPr lang="en-GB" b="1" u="sng" dirty="0"/>
              <a:t>this morning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train leaves in</a:t>
            </a:r>
            <a:r>
              <a:rPr lang="en-GB" b="1" u="sng" dirty="0"/>
              <a:t> five minutes</a:t>
            </a:r>
            <a:r>
              <a:rPr lang="en-GB" b="1" u="sng" dirty="0" smtClean="0"/>
              <a:t>.</a:t>
            </a:r>
          </a:p>
          <a:p>
            <a:pPr marL="0" indent="0">
              <a:buNone/>
            </a:pPr>
            <a:r>
              <a:rPr lang="en-GB" b="1" u="sng" dirty="0" smtClean="0"/>
              <a:t>Yesterday </a:t>
            </a:r>
            <a:r>
              <a:rPr lang="en-GB" b="1" u="sng" dirty="0"/>
              <a:t>morning</a:t>
            </a:r>
            <a:r>
              <a:rPr lang="en-GB" dirty="0"/>
              <a:t>, we went </a:t>
            </a:r>
            <a:r>
              <a:rPr lang="en-GB" dirty="0" smtClean="0"/>
              <a:t>swimming.                        </a:t>
            </a:r>
          </a:p>
          <a:p>
            <a:pPr marL="0" indent="0">
              <a:buNone/>
            </a:pPr>
            <a:r>
              <a:rPr lang="en-GB" b="1" u="sng" dirty="0" smtClean="0"/>
              <a:t>In </a:t>
            </a:r>
            <a:r>
              <a:rPr lang="en-GB" b="1" u="sng" dirty="0"/>
              <a:t>a hurry</a:t>
            </a:r>
            <a:r>
              <a:rPr lang="en-GB" b="1" dirty="0"/>
              <a:t>, </a:t>
            </a:r>
            <a:r>
              <a:rPr lang="en-GB" dirty="0"/>
              <a:t>the girl caught the bus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Verb phrase: a group of words containing a verb. (uses the words will, has, have </a:t>
            </a:r>
            <a:r>
              <a:rPr lang="en-GB" b="1" dirty="0" err="1"/>
              <a:t>etc</a:t>
            </a:r>
            <a:r>
              <a:rPr lang="en-GB" b="1" dirty="0"/>
              <a:t> before the </a:t>
            </a:r>
            <a:r>
              <a:rPr lang="en-GB" b="1" dirty="0" smtClean="0"/>
              <a:t>verb)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He </a:t>
            </a:r>
            <a:r>
              <a:rPr lang="en-GB" b="1" u="sng" dirty="0"/>
              <a:t>will wait</a:t>
            </a:r>
            <a:r>
              <a:rPr lang="en-GB" dirty="0"/>
              <a:t> for you outside.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She </a:t>
            </a:r>
            <a:r>
              <a:rPr lang="en-GB" b="1" u="sng" dirty="0"/>
              <a:t>is going</a:t>
            </a:r>
            <a:r>
              <a:rPr lang="en-GB" dirty="0"/>
              <a:t> to the cinema. </a:t>
            </a:r>
          </a:p>
          <a:p>
            <a:pPr marL="0" indent="0">
              <a:buNone/>
            </a:pPr>
            <a:r>
              <a:rPr lang="en-GB" dirty="0"/>
              <a:t>She </a:t>
            </a:r>
            <a:r>
              <a:rPr lang="en-GB" b="1" u="sng" dirty="0"/>
              <a:t>will wash</a:t>
            </a:r>
            <a:r>
              <a:rPr lang="en-GB" b="1" dirty="0"/>
              <a:t> </a:t>
            </a:r>
            <a:r>
              <a:rPr lang="en-GB" dirty="0"/>
              <a:t>her hair tomorrow</a:t>
            </a:r>
          </a:p>
        </p:txBody>
      </p:sp>
    </p:spTree>
    <p:extLst>
      <p:ext uri="{BB962C8B-B14F-4D97-AF65-F5344CB8AC3E}">
        <p14:creationId xmlns:p14="http://schemas.microsoft.com/office/powerpoint/2010/main" val="206913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037464"/>
          </a:xfrm>
        </p:spPr>
        <p:txBody>
          <a:bodyPr/>
          <a:lstStyle/>
          <a:p>
            <a:r>
              <a:rPr lang="en-GB" dirty="0" smtClean="0"/>
              <a:t>Phrases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03648"/>
            <a:ext cx="6326460" cy="739282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b="1" dirty="0"/>
              <a:t>Noun phrase: </a:t>
            </a: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a </a:t>
            </a:r>
            <a:r>
              <a:rPr lang="en-GB" b="1" dirty="0"/>
              <a:t>group of words that contains a noun.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 err="1" smtClean="0"/>
              <a:t>e.g</a:t>
            </a:r>
            <a:r>
              <a:rPr lang="en-GB" dirty="0" smtClean="0"/>
              <a:t> </a:t>
            </a:r>
            <a:r>
              <a:rPr lang="en-GB" dirty="0"/>
              <a:t>Did you know that </a:t>
            </a:r>
            <a:r>
              <a:rPr lang="en-GB" b="1" u="sng" dirty="0"/>
              <a:t>foxes can jump? 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b="1" u="sng" dirty="0"/>
              <a:t>sun shone brightly </a:t>
            </a:r>
            <a:r>
              <a:rPr lang="en-GB" dirty="0"/>
              <a:t>in the sky.</a:t>
            </a:r>
            <a:r>
              <a:rPr lang="en-GB" b="1" dirty="0"/>
              <a:t> </a:t>
            </a: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/>
              <a:t>Expanded noun phrase: </a:t>
            </a: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same as a noun phrase but includes words before and after the noun.   </a:t>
            </a:r>
          </a:p>
          <a:p>
            <a:pPr marL="0" indent="0">
              <a:buNone/>
            </a:pPr>
            <a:r>
              <a:rPr lang="en-GB" dirty="0" err="1" smtClean="0"/>
              <a:t>e.</a:t>
            </a:r>
            <a:r>
              <a:rPr lang="en-GB" b="1" u="sng" dirty="0" err="1" smtClean="0"/>
              <a:t>g</a:t>
            </a:r>
            <a:r>
              <a:rPr lang="en-GB" b="1" u="sng" dirty="0" smtClean="0"/>
              <a:t> </a:t>
            </a:r>
            <a:r>
              <a:rPr lang="en-GB" b="1" u="sng" dirty="0"/>
              <a:t>The old </a:t>
            </a:r>
            <a:r>
              <a:rPr lang="en-GB" u="sng" dirty="0"/>
              <a:t>man</a:t>
            </a:r>
            <a:r>
              <a:rPr lang="en-GB" b="1" u="sng" dirty="0"/>
              <a:t> with a wrinkly face</a:t>
            </a:r>
            <a:r>
              <a:rPr lang="en-GB" dirty="0"/>
              <a:t> tried to smile. </a:t>
            </a:r>
          </a:p>
          <a:p>
            <a:r>
              <a:rPr lang="en-GB" dirty="0"/>
              <a:t> </a:t>
            </a:r>
            <a:r>
              <a:rPr lang="en-GB" b="1" dirty="0" smtClean="0"/>
              <a:t>The </a:t>
            </a:r>
            <a:r>
              <a:rPr lang="en-GB" b="1" dirty="0"/>
              <a:t>wooden</a:t>
            </a:r>
            <a:r>
              <a:rPr lang="en-GB" dirty="0"/>
              <a:t> chair </a:t>
            </a:r>
            <a:r>
              <a:rPr lang="en-GB" b="1" u="sng" dirty="0"/>
              <a:t>covered in </a:t>
            </a:r>
            <a:r>
              <a:rPr lang="en-GB" b="1" u="sng" dirty="0" smtClean="0"/>
              <a:t>dust</a:t>
            </a:r>
            <a:r>
              <a:rPr lang="en-GB" dirty="0"/>
              <a:t> </a:t>
            </a:r>
            <a:r>
              <a:rPr lang="en-GB" dirty="0" smtClean="0"/>
              <a:t>was broken.</a:t>
            </a:r>
            <a:endParaRPr lang="en-GB" dirty="0"/>
          </a:p>
          <a:p>
            <a:endParaRPr lang="en-GB" b="1" dirty="0"/>
          </a:p>
          <a:p>
            <a:endParaRPr lang="en-GB" b="1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45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Prepositions/adverbs </a:t>
            </a:r>
            <a:r>
              <a:rPr lang="en-GB" dirty="0" smtClean="0"/>
              <a:t>of </a:t>
            </a:r>
            <a:r>
              <a:rPr lang="en-GB" b="1" dirty="0" smtClean="0"/>
              <a:t>where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word used to describe where something is </a:t>
            </a:r>
            <a:r>
              <a:rPr lang="en-GB" b="1" dirty="0" smtClean="0"/>
              <a:t>(</a:t>
            </a:r>
            <a:r>
              <a:rPr lang="en-GB" b="1" dirty="0"/>
              <a:t>S</a:t>
            </a:r>
            <a:r>
              <a:rPr lang="en-GB" b="1" dirty="0" smtClean="0"/>
              <a:t>patial). </a:t>
            </a:r>
            <a:r>
              <a:rPr lang="en-GB" dirty="0" smtClean="0"/>
              <a:t>Also called, Adverb of Place and Conjunction of Place.</a:t>
            </a:r>
          </a:p>
          <a:p>
            <a:endParaRPr lang="en-GB" dirty="0" smtClean="0"/>
          </a:p>
          <a:p>
            <a:r>
              <a:rPr lang="en-GB" dirty="0" err="1" smtClean="0">
                <a:solidFill>
                  <a:srgbClr val="7030A0"/>
                </a:solidFill>
              </a:rPr>
              <a:t>Eg</a:t>
            </a:r>
            <a:r>
              <a:rPr lang="en-GB" dirty="0" smtClean="0">
                <a:solidFill>
                  <a:srgbClr val="7030A0"/>
                </a:solidFill>
              </a:rPr>
              <a:t>. Under, next to, in front of, behind, beside, along, upstairs </a:t>
            </a:r>
            <a:r>
              <a:rPr lang="en-GB" dirty="0" err="1" smtClean="0">
                <a:solidFill>
                  <a:srgbClr val="7030A0"/>
                </a:solidFill>
              </a:rPr>
              <a:t>etc</a:t>
            </a:r>
            <a:endParaRPr lang="en-GB" dirty="0" smtClean="0">
              <a:solidFill>
                <a:srgbClr val="7030A0"/>
              </a:solidFill>
            </a:endParaRPr>
          </a:p>
          <a:p>
            <a:endParaRPr lang="en-GB" dirty="0" smtClean="0">
              <a:solidFill>
                <a:srgbClr val="7030A0"/>
              </a:solidFill>
            </a:endParaRPr>
          </a:p>
          <a:p>
            <a:r>
              <a:rPr lang="en-GB" dirty="0" smtClean="0"/>
              <a:t>The dog barked </a:t>
            </a:r>
            <a:r>
              <a:rPr lang="en-GB" u="sng" dirty="0" smtClean="0"/>
              <a:t>in</a:t>
            </a:r>
            <a:r>
              <a:rPr lang="en-GB" dirty="0" smtClean="0"/>
              <a:t> the back garden.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084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3283</Words>
  <Application>Microsoft Office PowerPoint</Application>
  <PresentationFormat>On-screen Show (4:3)</PresentationFormat>
  <Paragraphs>376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Calibri</vt:lpstr>
      <vt:lpstr>Century Gothic</vt:lpstr>
      <vt:lpstr>Office Theme</vt:lpstr>
      <vt:lpstr>Clause </vt:lpstr>
      <vt:lpstr>Subordinate Clause </vt:lpstr>
      <vt:lpstr>Subordinate Conjunctions</vt:lpstr>
      <vt:lpstr>Co–ordinating Conjunctions</vt:lpstr>
      <vt:lpstr>Relative Clause</vt:lpstr>
      <vt:lpstr>Multiclause sentence  </vt:lpstr>
      <vt:lpstr>Phrase:  A group of words in a sentence not contain a verb. </vt:lpstr>
      <vt:lpstr>Phrases </vt:lpstr>
      <vt:lpstr>Prepositions/adverbs of where</vt:lpstr>
      <vt:lpstr>Prepositions/adverbs of when</vt:lpstr>
      <vt:lpstr>Noun</vt:lpstr>
      <vt:lpstr>Common Noun</vt:lpstr>
      <vt:lpstr>Proper Nouns</vt:lpstr>
      <vt:lpstr>Collective Noun</vt:lpstr>
      <vt:lpstr>PowerPoint Presentation</vt:lpstr>
      <vt:lpstr>PowerPoint Presentation</vt:lpstr>
      <vt:lpstr>Regular/irregular verbs </vt:lpstr>
      <vt:lpstr> Modal verbs (might, shall, would, should, could, may, ought, will, can, must) </vt:lpstr>
      <vt:lpstr>Imperative verbs </vt:lpstr>
      <vt:lpstr>Adverb: a word that describes a verb (doing/being word). </vt:lpstr>
      <vt:lpstr>Adverb: a word that describes a verb (doing/being word). </vt:lpstr>
      <vt:lpstr>Subject/Object </vt:lpstr>
      <vt:lpstr>Sentence: active/passive </vt:lpstr>
      <vt:lpstr>Active and passive verbs</vt:lpstr>
      <vt:lpstr>Pronoun </vt:lpstr>
      <vt:lpstr>Determiners </vt:lpstr>
      <vt:lpstr>Synonym</vt:lpstr>
      <vt:lpstr>Types of pronoun: </vt:lpstr>
      <vt:lpstr>Adjective</vt:lpstr>
      <vt:lpstr>Homonym</vt:lpstr>
      <vt:lpstr>Non-Standard English</vt:lpstr>
      <vt:lpstr>First Person</vt:lpstr>
      <vt:lpstr>Second Person</vt:lpstr>
      <vt:lpstr>Third Person</vt:lpstr>
      <vt:lpstr>Singular &amp; Plural</vt:lpstr>
      <vt:lpstr>Subject-verb agreement</vt:lpstr>
      <vt:lpstr>Plural Rules</vt:lpstr>
      <vt:lpstr>Command</vt:lpstr>
      <vt:lpstr>Question</vt:lpstr>
      <vt:lpstr>Conditional</vt:lpstr>
      <vt:lpstr>PRESENT TENSE</vt:lpstr>
      <vt:lpstr>PAST TENSE</vt:lpstr>
      <vt:lpstr>FUTURE TENSE</vt:lpstr>
      <vt:lpstr>Simile</vt:lpstr>
      <vt:lpstr>Idioms</vt:lpstr>
      <vt:lpstr>Personification</vt:lpstr>
      <vt:lpstr>Parenthesis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Sentences</dc:title>
  <dc:creator>CWillcox</dc:creator>
  <cp:lastModifiedBy>DRooney</cp:lastModifiedBy>
  <cp:revision>47</cp:revision>
  <cp:lastPrinted>2017-10-12T10:41:12Z</cp:lastPrinted>
  <dcterms:created xsi:type="dcterms:W3CDTF">2015-01-05T09:48:35Z</dcterms:created>
  <dcterms:modified xsi:type="dcterms:W3CDTF">2021-11-24T13:15:13Z</dcterms:modified>
</cp:coreProperties>
</file>