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82" r:id="rId3"/>
    <p:sldId id="283" r:id="rId4"/>
    <p:sldId id="271" r:id="rId5"/>
    <p:sldId id="273" r:id="rId6"/>
    <p:sldId id="266" r:id="rId7"/>
    <p:sldId id="331" r:id="rId8"/>
    <p:sldId id="267" r:id="rId9"/>
    <p:sldId id="327" r:id="rId10"/>
    <p:sldId id="328" r:id="rId11"/>
    <p:sldId id="329" r:id="rId12"/>
    <p:sldId id="330" r:id="rId13"/>
    <p:sldId id="297" r:id="rId14"/>
    <p:sldId id="274" r:id="rId15"/>
    <p:sldId id="298" r:id="rId16"/>
    <p:sldId id="300" r:id="rId17"/>
    <p:sldId id="301" r:id="rId18"/>
    <p:sldId id="276" r:id="rId19"/>
    <p:sldId id="302" r:id="rId20"/>
    <p:sldId id="278" r:id="rId21"/>
    <p:sldId id="314" r:id="rId22"/>
    <p:sldId id="312" r:id="rId23"/>
    <p:sldId id="279" r:id="rId24"/>
    <p:sldId id="305" r:id="rId25"/>
    <p:sldId id="306" r:id="rId26"/>
    <p:sldId id="307" r:id="rId27"/>
    <p:sldId id="316" r:id="rId28"/>
    <p:sldId id="293" r:id="rId29"/>
    <p:sldId id="294" r:id="rId30"/>
    <p:sldId id="295" r:id="rId31"/>
    <p:sldId id="313" r:id="rId32"/>
    <p:sldId id="324" r:id="rId33"/>
    <p:sldId id="280" r:id="rId34"/>
    <p:sldId id="308" r:id="rId35"/>
    <p:sldId id="309" r:id="rId36"/>
    <p:sldId id="310" r:id="rId37"/>
    <p:sldId id="311" r:id="rId38"/>
    <p:sldId id="315" r:id="rId39"/>
    <p:sldId id="281" r:id="rId40"/>
    <p:sldId id="317" r:id="rId41"/>
    <p:sldId id="318" r:id="rId42"/>
    <p:sldId id="319" r:id="rId43"/>
    <p:sldId id="322" r:id="rId44"/>
    <p:sldId id="320" r:id="rId45"/>
    <p:sldId id="332" r:id="rId46"/>
    <p:sldId id="290" r:id="rId47"/>
    <p:sldId id="287"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9378" autoAdjust="0"/>
  </p:normalViewPr>
  <p:slideViewPr>
    <p:cSldViewPr>
      <p:cViewPr varScale="1">
        <p:scale>
          <a:sx n="91" d="100"/>
          <a:sy n="91" d="100"/>
        </p:scale>
        <p:origin x="22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9EB22C-ADFF-4BF6-99AB-C815E85F7BAF}" type="datetimeFigureOut">
              <a:rPr lang="en-GB" smtClean="0"/>
              <a:t>25/11/2021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C03CF84-4148-4353-9BC6-151BF5C5977E}" type="slidenum">
              <a:rPr lang="en-GB" smtClean="0"/>
              <a:t>‹#›</a:t>
            </a:fld>
            <a:endParaRPr lang="en-GB"/>
          </a:p>
        </p:txBody>
      </p:sp>
    </p:spTree>
    <p:extLst>
      <p:ext uri="{BB962C8B-B14F-4D97-AF65-F5344CB8AC3E}">
        <p14:creationId xmlns:p14="http://schemas.microsoft.com/office/powerpoint/2010/main" val="39019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273984-62CA-4A4D-AAE0-24C42D02E99A}" type="datetimeFigureOut">
              <a:rPr lang="en-GB" smtClean="0"/>
              <a:t>25/11/2021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3FB6CB-7294-4A7D-8F63-10DCC9E50933}" type="slidenum">
              <a:rPr lang="en-GB" smtClean="0"/>
              <a:t>‹#›</a:t>
            </a:fld>
            <a:endParaRPr lang="en-GB"/>
          </a:p>
        </p:txBody>
      </p:sp>
    </p:spTree>
    <p:extLst>
      <p:ext uri="{BB962C8B-B14F-4D97-AF65-F5344CB8AC3E}">
        <p14:creationId xmlns:p14="http://schemas.microsoft.com/office/powerpoint/2010/main" val="414996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Fabulous quote by Mark</a:t>
            </a:r>
            <a:r>
              <a:rPr lang="en-GB" sz="2000" baseline="0" dirty="0" smtClean="0"/>
              <a:t> Twain – the author of ‘the adventures of Tom Sawyer’ ….</a:t>
            </a:r>
          </a:p>
          <a:p>
            <a:r>
              <a:rPr lang="en-GB" sz="2000" dirty="0" smtClean="0"/>
              <a:t>So its basically saying: somebody</a:t>
            </a:r>
            <a:r>
              <a:rPr lang="en-GB" sz="2000" baseline="0" dirty="0" smtClean="0"/>
              <a:t> who does not take advantage of reading books (who can) is equal to an illiterate person. </a:t>
            </a:r>
          </a:p>
          <a:p>
            <a:r>
              <a:rPr lang="en-GB" sz="2000" baseline="0" dirty="0" smtClean="0"/>
              <a:t>There are so many benefits to reading – it is such an important life skill to be able to obtain knowledge and for confidence and so we must really encourage our children to read as much as possible.</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a:t>
            </a:fld>
            <a:endParaRPr lang="en-GB"/>
          </a:p>
        </p:txBody>
      </p:sp>
    </p:spTree>
    <p:extLst>
      <p:ext uri="{BB962C8B-B14F-4D97-AF65-F5344CB8AC3E}">
        <p14:creationId xmlns:p14="http://schemas.microsoft.com/office/powerpoint/2010/main" val="282786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10</a:t>
            </a:fld>
            <a:endParaRPr lang="en-GB"/>
          </a:p>
        </p:txBody>
      </p:sp>
    </p:spTree>
    <p:extLst>
      <p:ext uri="{BB962C8B-B14F-4D97-AF65-F5344CB8AC3E}">
        <p14:creationId xmlns:p14="http://schemas.microsoft.com/office/powerpoint/2010/main" val="127003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11</a:t>
            </a:fld>
            <a:endParaRPr lang="en-GB"/>
          </a:p>
        </p:txBody>
      </p:sp>
    </p:spTree>
    <p:extLst>
      <p:ext uri="{BB962C8B-B14F-4D97-AF65-F5344CB8AC3E}">
        <p14:creationId xmlns:p14="http://schemas.microsoft.com/office/powerpoint/2010/main" val="343908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12</a:t>
            </a:fld>
            <a:endParaRPr lang="en-GB"/>
          </a:p>
        </p:txBody>
      </p:sp>
    </p:spTree>
    <p:extLst>
      <p:ext uri="{BB962C8B-B14F-4D97-AF65-F5344CB8AC3E}">
        <p14:creationId xmlns:p14="http://schemas.microsoft.com/office/powerpoint/2010/main" val="377517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Your pack includes two book lists (one from Hertfordshire and one shared</a:t>
            </a:r>
            <a:r>
              <a:rPr lang="en-GB" sz="2000" baseline="0" dirty="0" smtClean="0"/>
              <a:t> with us from another school)</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13</a:t>
            </a:fld>
            <a:endParaRPr lang="en-GB"/>
          </a:p>
        </p:txBody>
      </p:sp>
    </p:spTree>
    <p:extLst>
      <p:ext uri="{BB962C8B-B14F-4D97-AF65-F5344CB8AC3E}">
        <p14:creationId xmlns:p14="http://schemas.microsoft.com/office/powerpoint/2010/main" val="105249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This may be a stupid question but ….    (even my mum</a:t>
            </a:r>
            <a:r>
              <a:rPr lang="en-GB" sz="2000" baseline="0" dirty="0" smtClean="0"/>
              <a:t> with my sister doesn’t understand fully – she says ‘but she can read well’ yes but can she understand what she reads?)   </a:t>
            </a:r>
            <a:r>
              <a:rPr lang="en-GB" sz="2000" dirty="0" smtClean="0"/>
              <a:t>Word reading must come before</a:t>
            </a:r>
            <a:r>
              <a:rPr lang="en-GB" sz="2000" baseline="0" dirty="0" smtClean="0"/>
              <a:t> comprehension. If they cant word read then it is difficult to comprehend. </a:t>
            </a:r>
          </a:p>
          <a:p>
            <a:endParaRPr lang="en-GB" sz="2000" baseline="0" dirty="0" smtClean="0"/>
          </a:p>
          <a:p>
            <a:r>
              <a:rPr lang="en-GB" sz="2000" baseline="0" dirty="0" smtClean="0"/>
              <a:t>Word reading is their accuracy of pronunciation and the speed they read the words. Here, we listen out for enthusiasm in characterisation and use of punctuation. </a:t>
            </a:r>
          </a:p>
          <a:p>
            <a:endParaRPr lang="en-GB" sz="2000" baseline="0" dirty="0" smtClean="0"/>
          </a:p>
          <a:p>
            <a:r>
              <a:rPr lang="en-GB" sz="2000" baseline="0" dirty="0" smtClean="0"/>
              <a:t>Comprehension is vital for junior school. Children who can not word read age appropriate texts have interventions to catch them up and as soon as they can word read, it becomes the main priority : their understanding of the text (see national curriculum statements in </a:t>
            </a:r>
            <a:r>
              <a:rPr lang="en-GB" sz="2000" baseline="0" dirty="0" err="1" smtClean="0"/>
              <a:t>handouts</a:t>
            </a:r>
            <a:r>
              <a:rPr lang="en-GB" sz="2000" baseline="0" dirty="0" smtClean="0"/>
              <a: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14</a:t>
            </a:fld>
            <a:endParaRPr lang="en-GB"/>
          </a:p>
        </p:txBody>
      </p:sp>
    </p:spTree>
    <p:extLst>
      <p:ext uri="{BB962C8B-B14F-4D97-AF65-F5344CB8AC3E}">
        <p14:creationId xmlns:p14="http://schemas.microsoft.com/office/powerpoint/2010/main" val="365945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Explain table: Can you identify where your children 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(top left = if read to, top right = where we want all children to be, bottom right = struggling with understanding, bottom left = need to tackle word reading first)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If children are still on the left side somewhere or when reading a challenging text, struggle on tricky words, there are a few strategies:</a:t>
            </a:r>
            <a:endParaRPr lang="en-GB" sz="2000" dirty="0" smtClean="0"/>
          </a:p>
          <a:p>
            <a:endParaRPr lang="en-GB" dirty="0"/>
          </a:p>
        </p:txBody>
      </p:sp>
      <p:sp>
        <p:nvSpPr>
          <p:cNvPr id="4" name="Slide Number Placeholder 3"/>
          <p:cNvSpPr>
            <a:spLocks noGrp="1"/>
          </p:cNvSpPr>
          <p:nvPr>
            <p:ph type="sldNum" sz="quarter" idx="10"/>
          </p:nvPr>
        </p:nvSpPr>
        <p:spPr/>
        <p:txBody>
          <a:bodyPr/>
          <a:lstStyle/>
          <a:p>
            <a:fld id="{F83FB6CB-7294-4A7D-8F63-10DCC9E50933}" type="slidenum">
              <a:rPr lang="en-GB" smtClean="0"/>
              <a:t>15</a:t>
            </a:fld>
            <a:endParaRPr lang="en-GB"/>
          </a:p>
        </p:txBody>
      </p:sp>
    </p:spTree>
    <p:extLst>
      <p:ext uri="{BB962C8B-B14F-4D97-AF65-F5344CB8AC3E}">
        <p14:creationId xmlns:p14="http://schemas.microsoft.com/office/powerpoint/2010/main" val="262397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All strategies are in your hand outs but these are the</a:t>
            </a:r>
            <a:r>
              <a:rPr lang="en-GB" sz="2000" baseline="0" dirty="0" smtClean="0"/>
              <a:t> important ones……</a:t>
            </a:r>
          </a:p>
          <a:p>
            <a:endParaRPr lang="en-GB" sz="2000" baseline="0" dirty="0" smtClean="0"/>
          </a:p>
          <a:p>
            <a:r>
              <a:rPr lang="en-GB" sz="2000" baseline="0" dirty="0" smtClean="0"/>
              <a:t> </a:t>
            </a:r>
            <a:r>
              <a:rPr lang="en-GB" sz="2000" dirty="0" smtClean="0"/>
              <a:t>Easy thing to do is to jump in!! Don’t!! </a:t>
            </a:r>
          </a:p>
          <a:p>
            <a:endParaRPr lang="en-GB" sz="2000" dirty="0" smtClean="0"/>
          </a:p>
          <a:p>
            <a:r>
              <a:rPr lang="en-GB" sz="2000" dirty="0" smtClean="0"/>
              <a:t>You</a:t>
            </a:r>
            <a:r>
              <a:rPr lang="en-GB" sz="2000" baseline="0" dirty="0" smtClean="0"/>
              <a:t> may notice other sounds in the middle of the word and sound letters out around it…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16</a:t>
            </a:fld>
            <a:endParaRPr lang="en-GB"/>
          </a:p>
        </p:txBody>
      </p:sp>
    </p:spTree>
    <p:extLst>
      <p:ext uri="{BB962C8B-B14F-4D97-AF65-F5344CB8AC3E}">
        <p14:creationId xmlns:p14="http://schemas.microsoft.com/office/powerpoint/2010/main" val="89467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Board (</a:t>
            </a:r>
            <a:r>
              <a:rPr lang="en-GB" sz="2000" dirty="0" err="1" smtClean="0"/>
              <a:t>oa</a:t>
            </a:r>
            <a:r>
              <a:rPr lang="en-GB" sz="2000" dirty="0" smtClean="0"/>
              <a:t> sound)</a:t>
            </a:r>
            <a:r>
              <a:rPr lang="en-GB" sz="2000" baseline="0" dirty="0" smtClean="0"/>
              <a:t> – may use more than one strategy per word.</a:t>
            </a:r>
            <a:endParaRPr lang="en-GB" sz="2000" dirty="0" smtClean="0"/>
          </a:p>
          <a:p>
            <a:endParaRPr lang="en-GB" sz="2000" dirty="0" smtClean="0"/>
          </a:p>
          <a:p>
            <a:r>
              <a:rPr lang="en-GB" sz="2000" dirty="0" smtClean="0"/>
              <a:t>There</a:t>
            </a:r>
            <a:r>
              <a:rPr lang="en-GB" sz="2000" baseline="0" dirty="0" smtClean="0"/>
              <a:t> is a lot of help for this on the ‘words4life’ website – especially understanding and pronouncing the phonic sounds</a:t>
            </a:r>
          </a:p>
          <a:p>
            <a:endParaRPr lang="en-GB" sz="2000" baseline="0" dirty="0" smtClean="0"/>
          </a:p>
          <a:p>
            <a:endParaRPr lang="en-GB" sz="2000" baseline="0" dirty="0" smtClean="0"/>
          </a:p>
          <a:p>
            <a:r>
              <a:rPr lang="en-GB" sz="2000" baseline="0" dirty="0" smtClean="0"/>
              <a:t>Main part of today is looking at comprehension skills…</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17</a:t>
            </a:fld>
            <a:endParaRPr lang="en-GB"/>
          </a:p>
        </p:txBody>
      </p:sp>
    </p:spTree>
    <p:extLst>
      <p:ext uri="{BB962C8B-B14F-4D97-AF65-F5344CB8AC3E}">
        <p14:creationId xmlns:p14="http://schemas.microsoft.com/office/powerpoint/2010/main" val="282020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So what is it?</a:t>
            </a:r>
          </a:p>
          <a:p>
            <a:endParaRPr lang="en-GB" sz="2000" dirty="0" smtClean="0"/>
          </a:p>
          <a:p>
            <a:r>
              <a:rPr lang="en-GB" sz="2000" dirty="0" smtClean="0"/>
              <a:t>The main question types will now be explained. All questions in</a:t>
            </a:r>
            <a:r>
              <a:rPr lang="en-GB" sz="2000" baseline="0" dirty="0" smtClean="0"/>
              <a:t> comprehensions fit into one or more of these categories and during our weekly reading session, we focus on particular skills. I will go through some examples now and explain how you could help at home also. </a:t>
            </a:r>
          </a:p>
          <a:p>
            <a:r>
              <a:rPr lang="en-GB" sz="2000" baseline="0" dirty="0" smtClean="0"/>
              <a:t>Authors always include certain things on purpose and children must learn to naturally pick up on these things whilst reading to ‘read between the lines’ – very difficult to teach and depends on life experiences also. We teach children how to answer certain question types… </a:t>
            </a:r>
          </a:p>
          <a:p>
            <a:endParaRPr lang="en-GB" sz="2000" baseline="0" dirty="0" smtClean="0"/>
          </a:p>
          <a:p>
            <a:r>
              <a:rPr lang="en-GB" sz="2000" baseline="0" dirty="0" smtClean="0"/>
              <a:t>This is what we assess them on on for government data (</a:t>
            </a:r>
            <a:r>
              <a:rPr lang="en-GB" sz="2000" baseline="0" dirty="0" err="1" smtClean="0"/>
              <a:t>sats</a:t>
            </a:r>
            <a:r>
              <a:rPr lang="en-GB" sz="2000" baseline="0" dirty="0" smtClean="0"/>
              <a:t>) and their 11+ </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18</a:t>
            </a:fld>
            <a:endParaRPr lang="en-GB"/>
          </a:p>
        </p:txBody>
      </p:sp>
    </p:spTree>
    <p:extLst>
      <p:ext uri="{BB962C8B-B14F-4D97-AF65-F5344CB8AC3E}">
        <p14:creationId xmlns:p14="http://schemas.microsoft.com/office/powerpoint/2010/main" val="1472718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Reading domains</a:t>
            </a:r>
            <a:r>
              <a:rPr lang="en-GB" sz="2000" baseline="0" dirty="0" smtClean="0"/>
              <a:t> are printed in your </a:t>
            </a:r>
            <a:r>
              <a:rPr lang="en-GB" sz="2000" baseline="0" dirty="0" err="1" smtClean="0"/>
              <a:t>handout</a:t>
            </a:r>
            <a:r>
              <a:rPr lang="en-GB" sz="2000" baseline="0" dirty="0" smtClean="0"/>
              <a:t> and time spend on them…</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19</a:t>
            </a:fld>
            <a:endParaRPr lang="en-GB"/>
          </a:p>
        </p:txBody>
      </p:sp>
    </p:spTree>
    <p:extLst>
      <p:ext uri="{BB962C8B-B14F-4D97-AF65-F5344CB8AC3E}">
        <p14:creationId xmlns:p14="http://schemas.microsoft.com/office/powerpoint/2010/main" val="275124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2</a:t>
            </a:fld>
            <a:endParaRPr lang="en-GB"/>
          </a:p>
        </p:txBody>
      </p:sp>
    </p:spTree>
    <p:extLst>
      <p:ext uri="{BB962C8B-B14F-4D97-AF65-F5344CB8AC3E}">
        <p14:creationId xmlns:p14="http://schemas.microsoft.com/office/powerpoint/2010/main" val="255502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This is the easiest question type and simply requires the children to</a:t>
            </a:r>
            <a:r>
              <a:rPr lang="en-GB" sz="2000" baseline="0" dirty="0" smtClean="0"/>
              <a:t> ‘find’ the answer in the text. In years 3 it may be in one paragraph and in years 6 it may be in the whole text. This requires children to remember the order of events to know where to look for the information. They may be asked to summarise or give direct quotes from text</a:t>
            </a:r>
          </a:p>
          <a:p>
            <a:endParaRPr lang="en-GB" sz="2000" baseline="0" dirty="0" smtClean="0"/>
          </a:p>
          <a:p>
            <a:r>
              <a:rPr lang="en-GB" sz="2000" dirty="0" smtClean="0"/>
              <a:t>Question starters for parents to ask with books at home in </a:t>
            </a:r>
            <a:r>
              <a:rPr lang="en-GB" sz="2000" dirty="0" err="1" smtClean="0"/>
              <a:t>handout</a:t>
            </a:r>
            <a:r>
              <a:rPr lang="en-GB" sz="2000" dirty="0" smtClean="0"/>
              <a: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20</a:t>
            </a:fld>
            <a:endParaRPr lang="en-GB"/>
          </a:p>
        </p:txBody>
      </p:sp>
    </p:spTree>
    <p:extLst>
      <p:ext uri="{BB962C8B-B14F-4D97-AF65-F5344CB8AC3E}">
        <p14:creationId xmlns:p14="http://schemas.microsoft.com/office/powerpoint/2010/main" val="35205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Have a look at the examples of questions for year 3 and 4 and then years 5 and 6 :</a:t>
            </a:r>
            <a:r>
              <a:rPr lang="en-GB" sz="2000" baseline="0" dirty="0" smtClean="0"/>
              <a:t> children will need to give evidence as they get older.</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21</a:t>
            </a:fld>
            <a:endParaRPr lang="en-GB"/>
          </a:p>
        </p:txBody>
      </p:sp>
    </p:spTree>
    <p:extLst>
      <p:ext uri="{BB962C8B-B14F-4D97-AF65-F5344CB8AC3E}">
        <p14:creationId xmlns:p14="http://schemas.microsoft.com/office/powerpoint/2010/main" val="263060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Arguably the trickiest of them all – requiring good life experiences. Along with retrieval, this has the most weighting in marks</a:t>
            </a:r>
          </a:p>
          <a:p>
            <a:endParaRPr lang="en-GB" sz="2000" dirty="0" smtClean="0"/>
          </a:p>
          <a:p>
            <a:r>
              <a:rPr lang="en-GB" sz="2000" dirty="0" smtClean="0"/>
              <a:t>For example…. (next slide)</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22</a:t>
            </a:fld>
            <a:endParaRPr lang="en-GB"/>
          </a:p>
        </p:txBody>
      </p:sp>
    </p:spTree>
    <p:extLst>
      <p:ext uri="{BB962C8B-B14F-4D97-AF65-F5344CB8AC3E}">
        <p14:creationId xmlns:p14="http://schemas.microsoft.com/office/powerpoint/2010/main" val="148130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sz="2000" dirty="0" smtClean="0"/>
              <a:t>First question: retrieval = where was the man standing?</a:t>
            </a:r>
          </a:p>
          <a:p>
            <a:pPr>
              <a:lnSpc>
                <a:spcPct val="80000"/>
              </a:lnSpc>
            </a:pPr>
            <a:endParaRPr lang="en-GB" sz="2000" dirty="0" smtClean="0"/>
          </a:p>
          <a:p>
            <a:pPr>
              <a:lnSpc>
                <a:spcPct val="80000"/>
              </a:lnSpc>
            </a:pPr>
            <a:r>
              <a:rPr lang="en-GB" sz="2000" dirty="0" smtClean="0"/>
              <a:t>For children to infer, they have to be able to: connect, understand vocabulary, predict, question and visualise…. </a:t>
            </a:r>
          </a:p>
          <a:p>
            <a:pPr>
              <a:lnSpc>
                <a:spcPct val="80000"/>
              </a:lnSpc>
            </a:pPr>
            <a:endParaRPr lang="en-GB" sz="2000" dirty="0" smtClean="0"/>
          </a:p>
          <a:p>
            <a:pPr>
              <a:lnSpc>
                <a:spcPct val="80000"/>
              </a:lnSpc>
            </a:pPr>
            <a:r>
              <a:rPr lang="en-GB" sz="2000" dirty="0" err="1" smtClean="0"/>
              <a:t>So.</a:t>
            </a:r>
            <a:r>
              <a:rPr lang="en-GB" sz="2000" dirty="0" smtClean="0"/>
              <a:t>. When teaching, we must look at these key areas:</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23</a:t>
            </a:fld>
            <a:endParaRPr lang="en-GB"/>
          </a:p>
        </p:txBody>
      </p:sp>
    </p:spTree>
    <p:extLst>
      <p:ext uri="{BB962C8B-B14F-4D97-AF65-F5344CB8AC3E}">
        <p14:creationId xmlns:p14="http://schemas.microsoft.com/office/powerpoint/2010/main" val="3426408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Vocab is a strong indicator of reading success. Poor vocab leads to poor reading comprehension. They must understand what they read to be able to infer.</a:t>
            </a:r>
          </a:p>
          <a:p>
            <a:endParaRPr lang="en-GB" sz="2000" dirty="0" smtClean="0"/>
          </a:p>
          <a:p>
            <a:r>
              <a:rPr lang="en-GB" sz="2000" dirty="0" smtClean="0"/>
              <a:t>If the child doesn’t know what sarcasm is – wouldn’t be able to understand this and therefore</a:t>
            </a:r>
            <a:r>
              <a:rPr lang="en-GB" sz="2000" baseline="0" dirty="0" smtClean="0"/>
              <a:t> wouldn’t be able to answer the question: Did Katrina like Annie’s dress?</a:t>
            </a:r>
          </a:p>
          <a:p>
            <a:endParaRPr lang="en-GB" sz="2000" baseline="0" dirty="0" smtClean="0"/>
          </a:p>
          <a:p>
            <a:r>
              <a:rPr lang="en-GB" sz="2000" baseline="0" dirty="0" smtClean="0"/>
              <a:t>When reading at home – you must really make sure all words are understood (even if you think they are obvious) – use dictionary</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24</a:t>
            </a:fld>
            <a:endParaRPr lang="en-GB"/>
          </a:p>
        </p:txBody>
      </p:sp>
    </p:spTree>
    <p:extLst>
      <p:ext uri="{BB962C8B-B14F-4D97-AF65-F5344CB8AC3E}">
        <p14:creationId xmlns:p14="http://schemas.microsoft.com/office/powerpoint/2010/main" val="366448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They will need to visualise a text to help with this…</a:t>
            </a:r>
          </a:p>
          <a:p>
            <a:endParaRPr lang="en-GB" sz="2000" dirty="0" smtClean="0"/>
          </a:p>
          <a:p>
            <a:r>
              <a:rPr lang="en-GB" sz="2000" dirty="0" smtClean="0"/>
              <a:t>When children  connect,</a:t>
            </a:r>
            <a:r>
              <a:rPr lang="en-GB" sz="2000" baseline="0" dirty="0" smtClean="0"/>
              <a:t> the:  (bullet points)</a:t>
            </a:r>
          </a:p>
          <a:p>
            <a:endParaRPr lang="en-GB" sz="2000" baseline="0" dirty="0" smtClean="0"/>
          </a:p>
          <a:p>
            <a:r>
              <a:rPr lang="en-GB" sz="2000" baseline="0" dirty="0" smtClean="0"/>
              <a:t>e.g. if it was written that a man was walking down a street with his head down, feet dragging and shoulders slumped – question: How was he feeling? Have you done this before? When? (sad, tired </a:t>
            </a:r>
            <a:r>
              <a:rPr lang="en-GB" sz="2000" baseline="0" dirty="0" err="1" smtClean="0"/>
              <a:t>etc</a:t>
            </a:r>
            <a:r>
              <a:rPr lang="en-GB" sz="2000" baseline="0" dirty="0" smtClean="0"/>
              <a:t>!)</a:t>
            </a:r>
          </a:p>
        </p:txBody>
      </p:sp>
      <p:sp>
        <p:nvSpPr>
          <p:cNvPr id="4" name="Slide Number Placeholder 3"/>
          <p:cNvSpPr>
            <a:spLocks noGrp="1"/>
          </p:cNvSpPr>
          <p:nvPr>
            <p:ph type="sldNum" sz="quarter" idx="10"/>
          </p:nvPr>
        </p:nvSpPr>
        <p:spPr/>
        <p:txBody>
          <a:bodyPr/>
          <a:lstStyle/>
          <a:p>
            <a:fld id="{F83FB6CB-7294-4A7D-8F63-10DCC9E50933}" type="slidenum">
              <a:rPr lang="en-GB" smtClean="0"/>
              <a:t>25</a:t>
            </a:fld>
            <a:endParaRPr lang="en-GB"/>
          </a:p>
        </p:txBody>
      </p:sp>
    </p:spTree>
    <p:extLst>
      <p:ext uri="{BB962C8B-B14F-4D97-AF65-F5344CB8AC3E}">
        <p14:creationId xmlns:p14="http://schemas.microsoft.com/office/powerpoint/2010/main" val="1000566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This does not mean guess!! This again links to prior experiences and connecting with events and actions</a:t>
            </a:r>
          </a:p>
          <a:p>
            <a:endParaRPr lang="en-GB" sz="2000" dirty="0" smtClean="0"/>
          </a:p>
          <a:p>
            <a:r>
              <a:rPr lang="en-GB" sz="2000" dirty="0" smtClean="0"/>
              <a:t>(explicit = obvious information,</a:t>
            </a:r>
            <a:r>
              <a:rPr lang="en-GB" sz="2000" baseline="0" dirty="0" smtClean="0"/>
              <a:t> implicit = not directly obvious)</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26</a:t>
            </a:fld>
            <a:endParaRPr lang="en-GB"/>
          </a:p>
        </p:txBody>
      </p:sp>
    </p:spTree>
    <p:extLst>
      <p:ext uri="{BB962C8B-B14F-4D97-AF65-F5344CB8AC3E}">
        <p14:creationId xmlns:p14="http://schemas.microsoft.com/office/powerpoint/2010/main" val="2382671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Can you connect to this? Not guessing, based on what you’ve read so far</a:t>
            </a:r>
            <a:r>
              <a:rPr lang="en-GB" sz="2000" baseline="0" dirty="0" smtClean="0"/>
              <a:t> and your experiences in life…</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27</a:t>
            </a:fld>
            <a:endParaRPr lang="en-GB"/>
          </a:p>
        </p:txBody>
      </p:sp>
    </p:spTree>
    <p:extLst>
      <p:ext uri="{BB962C8B-B14F-4D97-AF65-F5344CB8AC3E}">
        <p14:creationId xmlns:p14="http://schemas.microsoft.com/office/powerpoint/2010/main" val="245866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When teaching inference, we use: (bullet points)</a:t>
            </a:r>
          </a:p>
          <a:p>
            <a:endParaRPr lang="en-GB" sz="2000" dirty="0" smtClean="0"/>
          </a:p>
          <a:p>
            <a:r>
              <a:rPr lang="en-GB" sz="2000" dirty="0" smtClean="0"/>
              <a:t>This is effective</a:t>
            </a:r>
            <a:r>
              <a:rPr lang="en-GB" sz="2000" baseline="0" dirty="0" smtClean="0"/>
              <a:t> as it gets the children thinking as their characters actions and why they did certain things etc. </a:t>
            </a:r>
          </a:p>
          <a:p>
            <a:endParaRPr lang="en-GB" sz="2000" baseline="0" dirty="0" smtClean="0"/>
          </a:p>
          <a:p>
            <a:r>
              <a:rPr lang="en-GB" sz="2000" baseline="0" dirty="0" smtClean="0"/>
              <a:t>E.g. recently, in year 5, we have been looking at the highwayman (we were trying to infer characters thoughts and motives) and we got the children to come up with some questions that they would like to ask the characters e.g. to Tim: why did you listen in on their conversation? (we knew that he loved Bess but we could infer that he was jealous and didn’t like Bess being with some one else </a:t>
            </a:r>
            <a:r>
              <a:rPr lang="en-GB" sz="2000" baseline="0" dirty="0" err="1" smtClean="0"/>
              <a:t>etc</a:t>
            </a:r>
            <a:r>
              <a:rPr lang="en-GB" sz="2000" baseline="0" dirty="0" smtClean="0"/>
              <a:t>). This then helps them to generate ideas by orally rehearsing them first before writing them down on to paper (which they often find difficult)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28</a:t>
            </a:fld>
            <a:endParaRPr lang="en-GB"/>
          </a:p>
        </p:txBody>
      </p:sp>
    </p:spTree>
    <p:extLst>
      <p:ext uri="{BB962C8B-B14F-4D97-AF65-F5344CB8AC3E}">
        <p14:creationId xmlns:p14="http://schemas.microsoft.com/office/powerpoint/2010/main" val="763589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This is a good</a:t>
            </a:r>
            <a:r>
              <a:rPr lang="en-GB" sz="2000" baseline="0" dirty="0" smtClean="0"/>
              <a:t> way to teach inference because the children are not put off by words. </a:t>
            </a:r>
          </a:p>
          <a:p>
            <a:endParaRPr lang="en-GB" baseline="0" dirty="0" smtClean="0"/>
          </a:p>
        </p:txBody>
      </p:sp>
      <p:sp>
        <p:nvSpPr>
          <p:cNvPr id="4" name="Slide Number Placeholder 3"/>
          <p:cNvSpPr>
            <a:spLocks noGrp="1"/>
          </p:cNvSpPr>
          <p:nvPr>
            <p:ph type="sldNum" sz="quarter" idx="10"/>
          </p:nvPr>
        </p:nvSpPr>
        <p:spPr/>
        <p:txBody>
          <a:bodyPr/>
          <a:lstStyle/>
          <a:p>
            <a:fld id="{F83FB6CB-7294-4A7D-8F63-10DCC9E50933}" type="slidenum">
              <a:rPr lang="en-GB" smtClean="0"/>
              <a:t>29</a:t>
            </a:fld>
            <a:endParaRPr lang="en-GB"/>
          </a:p>
        </p:txBody>
      </p:sp>
    </p:spTree>
    <p:extLst>
      <p:ext uri="{BB962C8B-B14F-4D97-AF65-F5344CB8AC3E}">
        <p14:creationId xmlns:p14="http://schemas.microsoft.com/office/powerpoint/2010/main" val="346929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So we know its important – but how do we create them?</a:t>
            </a:r>
          </a:p>
          <a:p>
            <a:r>
              <a:rPr lang="en-GB" sz="2000" dirty="0" smtClean="0"/>
              <a:t>Today</a:t>
            </a:r>
            <a:r>
              <a:rPr lang="en-GB" sz="2000" baseline="0" dirty="0" smtClean="0"/>
              <a:t> we will look at some of these things:</a:t>
            </a:r>
          </a:p>
          <a:p>
            <a:r>
              <a:rPr lang="en-GB" sz="2000" baseline="0" dirty="0" smtClean="0"/>
              <a:t>How to ask effective questioning, how to know which books are best </a:t>
            </a:r>
            <a:r>
              <a:rPr lang="en-GB" sz="2000" baseline="0" dirty="0" err="1" smtClean="0"/>
              <a:t>etc</a:t>
            </a:r>
            <a:endParaRPr lang="en-GB" sz="2000" baseline="0" dirty="0" smtClean="0"/>
          </a:p>
          <a:p>
            <a:r>
              <a:rPr lang="en-GB" sz="2000" baseline="0" dirty="0" smtClean="0"/>
              <a:t>Resources wise, </a:t>
            </a:r>
            <a:r>
              <a:rPr lang="en-GB" sz="2000" dirty="0" smtClean="0"/>
              <a:t>We have invested a lot of money into new books – library is full of recommended</a:t>
            </a:r>
            <a:r>
              <a:rPr lang="en-GB" sz="2000" baseline="0" dirty="0" smtClean="0"/>
              <a:t> books and classrooms</a:t>
            </a:r>
          </a:p>
          <a:p>
            <a:r>
              <a:rPr lang="en-GB" sz="2000" baseline="0" dirty="0" smtClean="0"/>
              <a:t>Time is a big factor – we all lead busy lives but making the time in the evening or in the morning during breakfast is so important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3</a:t>
            </a:fld>
            <a:endParaRPr lang="en-GB"/>
          </a:p>
        </p:txBody>
      </p:sp>
    </p:spTree>
    <p:extLst>
      <p:ext uri="{BB962C8B-B14F-4D97-AF65-F5344CB8AC3E}">
        <p14:creationId xmlns:p14="http://schemas.microsoft.com/office/powerpoint/2010/main" val="394222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May also say that he is going away as there is a suitcase on the table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The children's answers are rarely wrong when doing this so it is a good way to give them confidence (</a:t>
            </a:r>
            <a:r>
              <a:rPr lang="en-GB" sz="2000" baseline="0" dirty="0" err="1" smtClean="0"/>
              <a:t>esp</a:t>
            </a:r>
            <a:r>
              <a:rPr lang="en-GB" sz="2000" baseline="0" dirty="0" smtClean="0"/>
              <a:t> low 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Children must support answer and is a key reason why they don’t </a:t>
            </a:r>
            <a:r>
              <a:rPr lang="en-GB" sz="2000" baseline="0" dirty="0" err="1" smtClean="0"/>
              <a:t>acgieve</a:t>
            </a:r>
            <a:r>
              <a:rPr lang="en-GB" sz="2000" baseline="0" dirty="0" smtClean="0"/>
              <a:t> full marks when answering inference questions: they know the answer but haven’t explained how they know!</a:t>
            </a:r>
            <a:endParaRPr lang="en-GB" sz="2000" dirty="0" smtClean="0"/>
          </a:p>
          <a:p>
            <a:endParaRPr lang="en-GB" dirty="0"/>
          </a:p>
        </p:txBody>
      </p:sp>
      <p:sp>
        <p:nvSpPr>
          <p:cNvPr id="4" name="Slide Number Placeholder 3"/>
          <p:cNvSpPr>
            <a:spLocks noGrp="1"/>
          </p:cNvSpPr>
          <p:nvPr>
            <p:ph type="sldNum" sz="quarter" idx="10"/>
          </p:nvPr>
        </p:nvSpPr>
        <p:spPr/>
        <p:txBody>
          <a:bodyPr/>
          <a:lstStyle/>
          <a:p>
            <a:fld id="{F83FB6CB-7294-4A7D-8F63-10DCC9E50933}" type="slidenum">
              <a:rPr lang="en-GB" smtClean="0"/>
              <a:t>30</a:t>
            </a:fld>
            <a:endParaRPr lang="en-GB"/>
          </a:p>
        </p:txBody>
      </p:sp>
    </p:spTree>
    <p:extLst>
      <p:ext uri="{BB962C8B-B14F-4D97-AF65-F5344CB8AC3E}">
        <p14:creationId xmlns:p14="http://schemas.microsoft.com/office/powerpoint/2010/main" val="234175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See </a:t>
            </a:r>
            <a:r>
              <a:rPr lang="en-GB" sz="2000" dirty="0" err="1" smtClean="0"/>
              <a:t>handout</a:t>
            </a:r>
            <a:r>
              <a:rPr lang="en-GB" sz="2000" dirty="0" smtClean="0"/>
              <a:t> for question starters</a:t>
            </a:r>
          </a:p>
          <a:p>
            <a:endParaRPr lang="en-GB" sz="2000" dirty="0" smtClean="0"/>
          </a:p>
          <a:p>
            <a:r>
              <a:rPr lang="en-GB" sz="2000" dirty="0" smtClean="0"/>
              <a:t>Based on what you know:</a:t>
            </a:r>
          </a:p>
          <a:p>
            <a:r>
              <a:rPr lang="en-GB" sz="2000" dirty="0" smtClean="0"/>
              <a:t>-connect</a:t>
            </a:r>
          </a:p>
          <a:p>
            <a:r>
              <a:rPr lang="en-GB" sz="2000" dirty="0" smtClean="0"/>
              <a:t>-</a:t>
            </a:r>
            <a:r>
              <a:rPr lang="en-GB" sz="2000" dirty="0" err="1" smtClean="0"/>
              <a:t>redict</a:t>
            </a:r>
            <a:endParaRPr lang="en-GB" sz="2000" dirty="0" smtClean="0"/>
          </a:p>
          <a:p>
            <a:r>
              <a:rPr lang="en-GB" sz="2000" dirty="0" smtClean="0"/>
              <a:t>-justify</a:t>
            </a:r>
          </a:p>
          <a:p>
            <a:endParaRPr lang="en-GB" sz="2000" dirty="0" smtClean="0"/>
          </a:p>
          <a:p>
            <a:r>
              <a:rPr lang="en-GB" sz="2000" dirty="0" smtClean="0"/>
              <a:t>Explain how if this was written in words (e.g. the girl rested</a:t>
            </a:r>
            <a:r>
              <a:rPr lang="en-GB" sz="2000" baseline="0" dirty="0" smtClean="0"/>
              <a:t> her hand on her forehead, wore a dressing gown and had a thermometer in her mouth) the </a:t>
            </a:r>
            <a:r>
              <a:rPr lang="en-GB" sz="2000" baseline="0" dirty="0" err="1" smtClean="0"/>
              <a:t>chidren</a:t>
            </a:r>
            <a:r>
              <a:rPr lang="en-GB" sz="2000" baseline="0" dirty="0" smtClean="0"/>
              <a:t> wouldn’t give as good as a response than seeing the picture and this is why they must visualise to connect.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31</a:t>
            </a:fld>
            <a:endParaRPr lang="en-GB"/>
          </a:p>
        </p:txBody>
      </p:sp>
    </p:spTree>
    <p:extLst>
      <p:ext uri="{BB962C8B-B14F-4D97-AF65-F5344CB8AC3E}">
        <p14:creationId xmlns:p14="http://schemas.microsoft.com/office/powerpoint/2010/main" val="152269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32</a:t>
            </a:fld>
            <a:endParaRPr lang="en-GB"/>
          </a:p>
        </p:txBody>
      </p:sp>
    </p:spTree>
    <p:extLst>
      <p:ext uri="{BB962C8B-B14F-4D97-AF65-F5344CB8AC3E}">
        <p14:creationId xmlns:p14="http://schemas.microsoft.com/office/powerpoint/2010/main" val="405328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33</a:t>
            </a:fld>
            <a:endParaRPr lang="en-GB"/>
          </a:p>
        </p:txBody>
      </p:sp>
    </p:spTree>
    <p:extLst>
      <p:ext uri="{BB962C8B-B14F-4D97-AF65-F5344CB8AC3E}">
        <p14:creationId xmlns:p14="http://schemas.microsoft.com/office/powerpoint/2010/main" val="3453982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34</a:t>
            </a:fld>
            <a:endParaRPr lang="en-GB"/>
          </a:p>
        </p:txBody>
      </p:sp>
    </p:spTree>
    <p:extLst>
      <p:ext uri="{BB962C8B-B14F-4D97-AF65-F5344CB8AC3E}">
        <p14:creationId xmlns:p14="http://schemas.microsoft.com/office/powerpoint/2010/main" val="3162899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35</a:t>
            </a:fld>
            <a:endParaRPr lang="en-GB"/>
          </a:p>
        </p:txBody>
      </p:sp>
    </p:spTree>
    <p:extLst>
      <p:ext uri="{BB962C8B-B14F-4D97-AF65-F5344CB8AC3E}">
        <p14:creationId xmlns:p14="http://schemas.microsoft.com/office/powerpoint/2010/main" val="3788520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36</a:t>
            </a:fld>
            <a:endParaRPr lang="en-GB"/>
          </a:p>
        </p:txBody>
      </p:sp>
    </p:spTree>
    <p:extLst>
      <p:ext uri="{BB962C8B-B14F-4D97-AF65-F5344CB8AC3E}">
        <p14:creationId xmlns:p14="http://schemas.microsoft.com/office/powerpoint/2010/main" val="3196004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37</a:t>
            </a:fld>
            <a:endParaRPr lang="en-GB"/>
          </a:p>
        </p:txBody>
      </p:sp>
    </p:spTree>
    <p:extLst>
      <p:ext uri="{BB962C8B-B14F-4D97-AF65-F5344CB8AC3E}">
        <p14:creationId xmlns:p14="http://schemas.microsoft.com/office/powerpoint/2010/main" val="648673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What do you know</a:t>
            </a:r>
            <a:r>
              <a:rPr lang="en-GB" sz="2000" baseline="0" dirty="0" smtClean="0"/>
              <a:t> about the word leak? When have you seen things leak? </a:t>
            </a:r>
            <a:r>
              <a:rPr lang="en-GB" sz="2000" baseline="0" dirty="0" err="1" smtClean="0"/>
              <a:t>etc</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38</a:t>
            </a:fld>
            <a:endParaRPr lang="en-GB"/>
          </a:p>
        </p:txBody>
      </p:sp>
    </p:spTree>
    <p:extLst>
      <p:ext uri="{BB962C8B-B14F-4D97-AF65-F5344CB8AC3E}">
        <p14:creationId xmlns:p14="http://schemas.microsoft.com/office/powerpoint/2010/main" val="1473348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39</a:t>
            </a:fld>
            <a:endParaRPr lang="en-GB"/>
          </a:p>
        </p:txBody>
      </p:sp>
    </p:spTree>
    <p:extLst>
      <p:ext uri="{BB962C8B-B14F-4D97-AF65-F5344CB8AC3E}">
        <p14:creationId xmlns:p14="http://schemas.microsoft.com/office/powerpoint/2010/main" val="84303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4</a:t>
            </a:fld>
            <a:endParaRPr lang="en-GB"/>
          </a:p>
        </p:txBody>
      </p:sp>
    </p:spTree>
    <p:extLst>
      <p:ext uri="{BB962C8B-B14F-4D97-AF65-F5344CB8AC3E}">
        <p14:creationId xmlns:p14="http://schemas.microsoft.com/office/powerpoint/2010/main" val="116316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examples of this</a:t>
            </a:r>
            <a:r>
              <a:rPr lang="en-GB" baseline="0" dirty="0" smtClean="0"/>
              <a:t> in your hand out</a:t>
            </a:r>
            <a:endParaRPr lang="en-GB" dirty="0"/>
          </a:p>
        </p:txBody>
      </p:sp>
      <p:sp>
        <p:nvSpPr>
          <p:cNvPr id="4" name="Slide Number Placeholder 3"/>
          <p:cNvSpPr>
            <a:spLocks noGrp="1"/>
          </p:cNvSpPr>
          <p:nvPr>
            <p:ph type="sldNum" sz="quarter" idx="10"/>
          </p:nvPr>
        </p:nvSpPr>
        <p:spPr/>
        <p:txBody>
          <a:bodyPr/>
          <a:lstStyle/>
          <a:p>
            <a:fld id="{F83FB6CB-7294-4A7D-8F63-10DCC9E50933}" type="slidenum">
              <a:rPr lang="en-GB" smtClean="0"/>
              <a:t>40</a:t>
            </a:fld>
            <a:endParaRPr lang="en-GB"/>
          </a:p>
        </p:txBody>
      </p:sp>
    </p:spTree>
    <p:extLst>
      <p:ext uri="{BB962C8B-B14F-4D97-AF65-F5344CB8AC3E}">
        <p14:creationId xmlns:p14="http://schemas.microsoft.com/office/powerpoint/2010/main" val="177136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83FB6CB-7294-4A7D-8F63-10DCC9E50933}" type="slidenum">
              <a:rPr lang="en-GB" smtClean="0"/>
              <a:t>41</a:t>
            </a:fld>
            <a:endParaRPr lang="en-GB"/>
          </a:p>
        </p:txBody>
      </p:sp>
    </p:spTree>
    <p:extLst>
      <p:ext uri="{BB962C8B-B14F-4D97-AF65-F5344CB8AC3E}">
        <p14:creationId xmlns:p14="http://schemas.microsoft.com/office/powerpoint/2010/main" val="2197228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83FB6CB-7294-4A7D-8F63-10DCC9E50933}" type="slidenum">
              <a:rPr lang="en-GB" smtClean="0"/>
              <a:t>42</a:t>
            </a:fld>
            <a:endParaRPr lang="en-GB"/>
          </a:p>
        </p:txBody>
      </p:sp>
    </p:spTree>
    <p:extLst>
      <p:ext uri="{BB962C8B-B14F-4D97-AF65-F5344CB8AC3E}">
        <p14:creationId xmlns:p14="http://schemas.microsoft.com/office/powerpoint/2010/main" val="1094449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What questions could you ask for this?? E.g. why is GIANT</a:t>
            </a:r>
            <a:r>
              <a:rPr lang="en-GB" sz="2000" baseline="0" dirty="0" smtClean="0"/>
              <a:t> in capitals?</a:t>
            </a:r>
            <a:endParaRPr lang="en-GB" sz="2000" dirty="0" smtClean="0"/>
          </a:p>
          <a:p>
            <a:endParaRPr lang="en-GB" sz="2000" dirty="0" smtClean="0"/>
          </a:p>
          <a:p>
            <a:r>
              <a:rPr lang="en-GB" sz="2000" dirty="0" smtClean="0"/>
              <a:t>Explore answers…</a:t>
            </a:r>
          </a:p>
          <a:p>
            <a:r>
              <a:rPr lang="en-GB" sz="2000" dirty="0" smtClean="0"/>
              <a:t>(bold because</a:t>
            </a:r>
          </a:p>
          <a:p>
            <a:r>
              <a:rPr lang="en-GB" sz="2000" dirty="0" smtClean="0"/>
              <a:t>Bullet points</a:t>
            </a:r>
          </a:p>
          <a:p>
            <a:r>
              <a:rPr lang="en-GB" sz="2000" dirty="0" smtClean="0"/>
              <a:t>Subheadings and boxes</a:t>
            </a:r>
          </a:p>
          <a:p>
            <a:r>
              <a:rPr lang="en-GB" sz="2000" dirty="0" smtClean="0"/>
              <a:t>Picture and caption </a:t>
            </a:r>
            <a:r>
              <a:rPr lang="en-GB" sz="2000" dirty="0" err="1" smtClean="0"/>
              <a:t>etc</a:t>
            </a:r>
            <a:r>
              <a:rPr lang="en-GB" sz="2000" dirty="0" smtClean="0"/>
              <a:t>)</a:t>
            </a:r>
          </a:p>
          <a:p>
            <a:endParaRPr lang="en-GB"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Its tough because the reason for one text being in bold is completely different</a:t>
            </a:r>
            <a:r>
              <a:rPr lang="en-GB" sz="2000" baseline="0" dirty="0" smtClean="0"/>
              <a:t> in another text (not just to stand out!) a</a:t>
            </a:r>
            <a:r>
              <a:rPr lang="en-GB" sz="2000" dirty="0" smtClean="0"/>
              <a:t>nd so the children have really got to look in context….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e.g.</a:t>
            </a:r>
            <a:endParaRPr lang="en-GB" dirty="0" smtClean="0"/>
          </a:p>
          <a:p>
            <a:endParaRPr lang="en-GB" dirty="0"/>
          </a:p>
        </p:txBody>
      </p:sp>
      <p:sp>
        <p:nvSpPr>
          <p:cNvPr id="4" name="Slide Number Placeholder 3"/>
          <p:cNvSpPr>
            <a:spLocks noGrp="1"/>
          </p:cNvSpPr>
          <p:nvPr>
            <p:ph type="sldNum" sz="quarter" idx="10"/>
          </p:nvPr>
        </p:nvSpPr>
        <p:spPr/>
        <p:txBody>
          <a:bodyPr/>
          <a:lstStyle/>
          <a:p>
            <a:fld id="{F83FB6CB-7294-4A7D-8F63-10DCC9E50933}" type="slidenum">
              <a:rPr lang="en-GB" smtClean="0"/>
              <a:t>43</a:t>
            </a:fld>
            <a:endParaRPr lang="en-GB"/>
          </a:p>
        </p:txBody>
      </p:sp>
    </p:spTree>
    <p:extLst>
      <p:ext uri="{BB962C8B-B14F-4D97-AF65-F5344CB8AC3E}">
        <p14:creationId xmlns:p14="http://schemas.microsoft.com/office/powerpoint/2010/main" val="3431478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Bold – </a:t>
            </a:r>
            <a:r>
              <a:rPr lang="en-GB" sz="2000" dirty="0" err="1" smtClean="0"/>
              <a:t>unfamilar</a:t>
            </a:r>
            <a:r>
              <a:rPr lang="en-GB" sz="2000" baseline="0" dirty="0" smtClean="0"/>
              <a:t> words that need to be explained</a:t>
            </a:r>
            <a:endParaRPr lang="en-GB" sz="2000" dirty="0" smtClean="0"/>
          </a:p>
        </p:txBody>
      </p:sp>
      <p:sp>
        <p:nvSpPr>
          <p:cNvPr id="4" name="Slide Number Placeholder 3"/>
          <p:cNvSpPr>
            <a:spLocks noGrp="1"/>
          </p:cNvSpPr>
          <p:nvPr>
            <p:ph type="sldNum" sz="quarter" idx="10"/>
          </p:nvPr>
        </p:nvSpPr>
        <p:spPr/>
        <p:txBody>
          <a:bodyPr/>
          <a:lstStyle/>
          <a:p>
            <a:fld id="{F83FB6CB-7294-4A7D-8F63-10DCC9E50933}" type="slidenum">
              <a:rPr lang="en-GB" smtClean="0"/>
              <a:t>44</a:t>
            </a:fld>
            <a:endParaRPr lang="en-GB"/>
          </a:p>
        </p:txBody>
      </p:sp>
    </p:spTree>
    <p:extLst>
      <p:ext uri="{BB962C8B-B14F-4D97-AF65-F5344CB8AC3E}">
        <p14:creationId xmlns:p14="http://schemas.microsoft.com/office/powerpoint/2010/main" val="4721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Acting</a:t>
            </a:r>
            <a:r>
              <a:rPr lang="en-GB" sz="2000" baseline="0" dirty="0" smtClean="0"/>
              <a:t> as a sub heading – places and gives information about that place. We would know which box to go to if finding out about that place</a:t>
            </a:r>
            <a:endParaRPr lang="en-GB" sz="2000" dirty="0" smtClean="0"/>
          </a:p>
          <a:p>
            <a:endParaRPr lang="en-GB" sz="2000" dirty="0" smtClean="0"/>
          </a:p>
          <a:p>
            <a:r>
              <a:rPr lang="en-GB" sz="2000" dirty="0" smtClean="0"/>
              <a:t>More examples in </a:t>
            </a:r>
            <a:r>
              <a:rPr lang="en-GB" sz="2000" dirty="0" err="1" smtClean="0"/>
              <a:t>handout</a:t>
            </a:r>
            <a:r>
              <a:rPr lang="en-GB" sz="2000" dirty="0" smtClean="0"/>
              <a:t> (could be use of arrows to sequence or help reader know where to look next, tables,</a:t>
            </a:r>
            <a:r>
              <a:rPr lang="en-GB" sz="2000" baseline="0" dirty="0" smtClean="0"/>
              <a:t> quotations to make people believe facts or to persuade people to go </a:t>
            </a:r>
            <a:r>
              <a:rPr lang="en-GB" sz="2000" baseline="0" dirty="0" err="1" smtClean="0"/>
              <a:t>etc</a:t>
            </a:r>
            <a:r>
              <a:rPr lang="en-GB" sz="2000" baseline="0" dirty="0" smtClean="0"/>
              <a:t>)</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45</a:t>
            </a:fld>
            <a:endParaRPr lang="en-GB"/>
          </a:p>
        </p:txBody>
      </p:sp>
    </p:spTree>
    <p:extLst>
      <p:ext uri="{BB962C8B-B14F-4D97-AF65-F5344CB8AC3E}">
        <p14:creationId xmlns:p14="http://schemas.microsoft.com/office/powerpoint/2010/main" val="3145610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46</a:t>
            </a:fld>
            <a:endParaRPr lang="en-GB"/>
          </a:p>
        </p:txBody>
      </p:sp>
    </p:spTree>
    <p:extLst>
      <p:ext uri="{BB962C8B-B14F-4D97-AF65-F5344CB8AC3E}">
        <p14:creationId xmlns:p14="http://schemas.microsoft.com/office/powerpoint/2010/main" val="767077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47</a:t>
            </a:fld>
            <a:endParaRPr lang="en-GB"/>
          </a:p>
        </p:txBody>
      </p:sp>
    </p:spTree>
    <p:extLst>
      <p:ext uri="{BB962C8B-B14F-4D97-AF65-F5344CB8AC3E}">
        <p14:creationId xmlns:p14="http://schemas.microsoft.com/office/powerpoint/2010/main" val="400609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In all</a:t>
            </a:r>
            <a:r>
              <a:rPr lang="en-GB" sz="2000" baseline="0" dirty="0" smtClean="0"/>
              <a:t> lessons, children are expected to read in order to understand questions, information in history, instructions in science or DT </a:t>
            </a:r>
            <a:r>
              <a:rPr lang="en-GB" sz="2000" baseline="0" dirty="0" err="1" smtClean="0"/>
              <a:t>etc</a:t>
            </a:r>
            <a:r>
              <a:rPr lang="en-GB" sz="2000" baseline="0" dirty="0" smtClean="0"/>
              <a:t> </a:t>
            </a:r>
            <a:r>
              <a:rPr lang="en-GB" sz="2000" baseline="0" dirty="0" err="1" smtClean="0"/>
              <a:t>etc</a:t>
            </a:r>
            <a:r>
              <a:rPr lang="en-GB" sz="2000" baseline="0" dirty="0" smtClean="0"/>
              <a:t> - it is hugely important. </a:t>
            </a:r>
          </a:p>
          <a:p>
            <a:endParaRPr lang="en-GB" sz="2000" baseline="0" dirty="0" smtClean="0"/>
          </a:p>
          <a:p>
            <a:r>
              <a:rPr lang="en-GB" sz="2000" baseline="0" dirty="0" smtClean="0"/>
              <a:t>-reading sessions – I will talk to you more about what we do in these sessions later. </a:t>
            </a:r>
          </a:p>
          <a:p>
            <a:r>
              <a:rPr lang="en-GB" sz="2000" baseline="0" dirty="0" smtClean="0"/>
              <a:t>-Our class reader is a book we read together as a class and the children have a copy between two – it is of that year group standard which is good for those children who do not usually read age appropriate texts. </a:t>
            </a:r>
          </a:p>
          <a:p>
            <a:r>
              <a:rPr lang="en-GB" sz="2000" baseline="0" dirty="0" smtClean="0"/>
              <a:t>-After registration in afternoons, there is usually a period of silent reading time</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5</a:t>
            </a:fld>
            <a:endParaRPr lang="en-GB"/>
          </a:p>
        </p:txBody>
      </p:sp>
    </p:spTree>
    <p:extLst>
      <p:ext uri="{BB962C8B-B14F-4D97-AF65-F5344CB8AC3E}">
        <p14:creationId xmlns:p14="http://schemas.microsoft.com/office/powerpoint/2010/main" val="390559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1)Do your children see you reading for pleasure? Modelling enjoyment of a good read?</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83FB6CB-7294-4A7D-8F63-10DCC9E50933}" type="slidenum">
              <a:rPr lang="en-GB" smtClean="0"/>
              <a:t>6</a:t>
            </a:fld>
            <a:endParaRPr lang="en-GB"/>
          </a:p>
        </p:txBody>
      </p:sp>
    </p:spTree>
    <p:extLst>
      <p:ext uri="{BB962C8B-B14F-4D97-AF65-F5344CB8AC3E}">
        <p14:creationId xmlns:p14="http://schemas.microsoft.com/office/powerpoint/2010/main" val="247164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2000" baseline="0" dirty="0" smtClean="0"/>
              <a:t>Also speeds up completing a book</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2) Also modelling characterisation in voice, reading to punctuation – pace is vital:</a:t>
            </a:r>
            <a:r>
              <a:rPr lang="en-GB" sz="2000" baseline="0" dirty="0" smtClean="0"/>
              <a:t> in the new curriculum, children are expected to read more in timed tests</a:t>
            </a:r>
            <a:r>
              <a:rPr lang="en-GB" sz="2000" dirty="0" smtClean="0"/>
              <a:t> –</a:t>
            </a:r>
            <a:r>
              <a:rPr lang="en-GB" sz="2000" baseline="0" dirty="0" smtClean="0"/>
              <a:t> use a lollipop stick to cover the words and unravel them as you read so speed their pace up! (Hacker text on table – first page is about 150 words) – time yourselves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Sometimes children don’t want to read – it’s a chore. How can we make them have this love for reading? For some children, they must find a particular author that they love. For those reluctant readers, its engaging</a:t>
            </a:r>
            <a:r>
              <a:rPr lang="en-GB" sz="2000" baseline="0" dirty="0" smtClean="0"/>
              <a:t> them: here are some tips and helpful websites..</a:t>
            </a:r>
            <a:endParaRPr lang="en-GB" sz="2000" dirty="0" smtClean="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F83FB6CB-7294-4A7D-8F63-10DCC9E50933}" type="slidenum">
              <a:rPr lang="en-GB" smtClean="0"/>
              <a:t>7</a:t>
            </a:fld>
            <a:endParaRPr lang="en-GB"/>
          </a:p>
        </p:txBody>
      </p:sp>
    </p:spTree>
    <p:extLst>
      <p:ext uri="{BB962C8B-B14F-4D97-AF65-F5344CB8AC3E}">
        <p14:creationId xmlns:p14="http://schemas.microsoft.com/office/powerpoint/2010/main" val="125987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Sometimes children get stuck into reading a certain author and don’t change – but reading a rich variety of books is also important – these are some useful websites to</a:t>
            </a:r>
            <a:r>
              <a:rPr lang="en-GB" sz="2000" baseline="0" dirty="0" smtClean="0"/>
              <a:t> help…</a:t>
            </a:r>
            <a:endParaRPr lang="en-GB" sz="2000" dirty="0"/>
          </a:p>
        </p:txBody>
      </p:sp>
      <p:sp>
        <p:nvSpPr>
          <p:cNvPr id="4" name="Slide Number Placeholder 3"/>
          <p:cNvSpPr>
            <a:spLocks noGrp="1"/>
          </p:cNvSpPr>
          <p:nvPr>
            <p:ph type="sldNum" sz="quarter" idx="10"/>
          </p:nvPr>
        </p:nvSpPr>
        <p:spPr/>
        <p:txBody>
          <a:bodyPr/>
          <a:lstStyle/>
          <a:p>
            <a:fld id="{F83FB6CB-7294-4A7D-8F63-10DCC9E50933}" type="slidenum">
              <a:rPr lang="en-GB" smtClean="0"/>
              <a:t>8</a:t>
            </a:fld>
            <a:endParaRPr lang="en-GB"/>
          </a:p>
        </p:txBody>
      </p:sp>
    </p:spTree>
    <p:extLst>
      <p:ext uri="{BB962C8B-B14F-4D97-AF65-F5344CB8AC3E}">
        <p14:creationId xmlns:p14="http://schemas.microsoft.com/office/powerpoint/2010/main" val="395611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3FB6CB-7294-4A7D-8F63-10DCC9E50933}" type="slidenum">
              <a:rPr lang="en-GB" smtClean="0"/>
              <a:t>9</a:t>
            </a:fld>
            <a:endParaRPr lang="en-GB"/>
          </a:p>
        </p:txBody>
      </p:sp>
    </p:spTree>
    <p:extLst>
      <p:ext uri="{BB962C8B-B14F-4D97-AF65-F5344CB8AC3E}">
        <p14:creationId xmlns:p14="http://schemas.microsoft.com/office/powerpoint/2010/main" val="36426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1AD10C-EA64-49AC-82F0-38EFEA5DCE2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231409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AD10C-EA64-49AC-82F0-38EFEA5DCE2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423230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AD10C-EA64-49AC-82F0-38EFEA5DCE2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31228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AD10C-EA64-49AC-82F0-38EFEA5DCE2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48964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AD10C-EA64-49AC-82F0-38EFEA5DCE22}"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198389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AD10C-EA64-49AC-82F0-38EFEA5DCE2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204591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1AD10C-EA64-49AC-82F0-38EFEA5DCE22}" type="datetimeFigureOut">
              <a:rPr lang="en-GB" smtClean="0"/>
              <a:t>25/11/2021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7409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1AD10C-EA64-49AC-82F0-38EFEA5DCE22}" type="datetimeFigureOut">
              <a:rPr lang="en-GB" smtClean="0"/>
              <a:t>25/11/2021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391781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AD10C-EA64-49AC-82F0-38EFEA5DCE22}" type="datetimeFigureOut">
              <a:rPr lang="en-GB" smtClean="0"/>
              <a:t>25/11/2021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351295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AD10C-EA64-49AC-82F0-38EFEA5DCE2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63982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AD10C-EA64-49AC-82F0-38EFEA5DCE22}"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16803-C874-4D0C-AED5-4BFE1A58ED85}" type="slidenum">
              <a:rPr lang="en-GB" smtClean="0"/>
              <a:t>‹#›</a:t>
            </a:fld>
            <a:endParaRPr lang="en-GB"/>
          </a:p>
        </p:txBody>
      </p:sp>
    </p:spTree>
    <p:extLst>
      <p:ext uri="{BB962C8B-B14F-4D97-AF65-F5344CB8AC3E}">
        <p14:creationId xmlns:p14="http://schemas.microsoft.com/office/powerpoint/2010/main" val="182368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AD10C-EA64-49AC-82F0-38EFEA5DCE22}" type="datetimeFigureOut">
              <a:rPr lang="en-GB" smtClean="0"/>
              <a:t>25/11/2021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16803-C874-4D0C-AED5-4BFE1A58ED85}" type="slidenum">
              <a:rPr lang="en-GB" smtClean="0"/>
              <a:t>‹#›</a:t>
            </a:fld>
            <a:endParaRPr lang="en-GB"/>
          </a:p>
        </p:txBody>
      </p:sp>
    </p:spTree>
    <p:extLst>
      <p:ext uri="{BB962C8B-B14F-4D97-AF65-F5344CB8AC3E}">
        <p14:creationId xmlns:p14="http://schemas.microsoft.com/office/powerpoint/2010/main" val="372979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BookTrustChildr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firstnews.co.uk/" TargetMode="External"/><Relationship Id="rId4" Type="http://schemas.openxmlformats.org/officeDocument/2006/relationships/hyperlink" Target="http://www.oxfordowl.co.uk/read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overeading4kids.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2016224"/>
          </a:xfrm>
        </p:spPr>
        <p:txBody>
          <a:bodyPr>
            <a:normAutofit/>
          </a:bodyPr>
          <a:lstStyle/>
          <a:p>
            <a:endParaRPr lang="en-GB" sz="7200" dirty="0"/>
          </a:p>
        </p:txBody>
      </p:sp>
      <p:sp>
        <p:nvSpPr>
          <p:cNvPr id="4" name="Rectangle 3"/>
          <p:cNvSpPr/>
          <p:nvPr/>
        </p:nvSpPr>
        <p:spPr>
          <a:xfrm>
            <a:off x="323528" y="3068960"/>
            <a:ext cx="8568952" cy="1815882"/>
          </a:xfrm>
          <a:prstGeom prst="rect">
            <a:avLst/>
          </a:prstGeom>
        </p:spPr>
        <p:txBody>
          <a:bodyPr wrap="square">
            <a:spAutoFit/>
          </a:bodyPr>
          <a:lstStyle/>
          <a:p>
            <a:pPr algn="ctr"/>
            <a:r>
              <a:rPr lang="en-GB" sz="2800" dirty="0"/>
              <a:t>‘The man who does not read has no advantage over the man who cannot read.’</a:t>
            </a:r>
            <a:br>
              <a:rPr lang="en-GB" sz="2800" dirty="0"/>
            </a:br>
            <a:endParaRPr lang="en-GB" sz="2800" dirty="0"/>
          </a:p>
          <a:p>
            <a:pPr algn="ctr"/>
            <a:r>
              <a:rPr lang="en-GB" sz="2800" dirty="0"/>
              <a:t>Mark Twain</a:t>
            </a:r>
            <a:endParaRPr lang="en-GB" sz="2800" dirty="0">
              <a:effectLst/>
            </a:endParaRPr>
          </a:p>
        </p:txBody>
      </p:sp>
    </p:spTree>
    <p:extLst>
      <p:ext uri="{BB962C8B-B14F-4D97-AF65-F5344CB8AC3E}">
        <p14:creationId xmlns:p14="http://schemas.microsoft.com/office/powerpoint/2010/main" val="3391005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86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12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71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323528" y="188640"/>
            <a:ext cx="8820472" cy="6336704"/>
          </a:xfrm>
        </p:spPr>
        <p:txBody>
          <a:bodyPr>
            <a:normAutofit fontScale="92500" lnSpcReduction="10000"/>
          </a:bodyPr>
          <a:lstStyle/>
          <a:p>
            <a:pPr marL="0" lvl="0" indent="0">
              <a:buNone/>
            </a:pPr>
            <a:r>
              <a:rPr lang="en-GB" sz="2400" b="1" dirty="0" err="1">
                <a:solidFill>
                  <a:prstClr val="black"/>
                </a:solidFill>
              </a:rPr>
              <a:t>BookTrust</a:t>
            </a:r>
            <a:r>
              <a:rPr lang="en-GB" sz="2400" dirty="0" err="1">
                <a:solidFill>
                  <a:prstClr val="black"/>
                </a:solidFill>
              </a:rPr>
              <a:t>’s</a:t>
            </a:r>
            <a:r>
              <a:rPr lang="en-GB" sz="2400" dirty="0">
                <a:solidFill>
                  <a:prstClr val="black"/>
                </a:solidFill>
              </a:rPr>
              <a:t> stated aim is to inspire a love of reading; </a:t>
            </a:r>
            <a:r>
              <a:rPr lang="en-GB" sz="2400" dirty="0" err="1">
                <a:solidFill>
                  <a:prstClr val="black"/>
                </a:solidFill>
              </a:rPr>
              <a:t>BookTrust’s</a:t>
            </a:r>
            <a:r>
              <a:rPr lang="en-GB" sz="2400" dirty="0">
                <a:solidFill>
                  <a:prstClr val="black"/>
                </a:solidFill>
              </a:rPr>
              <a:t> Children’s books </a:t>
            </a:r>
            <a:r>
              <a:rPr lang="en-GB" sz="2400" b="1" dirty="0" smtClean="0">
                <a:solidFill>
                  <a:prstClr val="black"/>
                </a:solidFill>
                <a:hlinkClick r:id="rId3"/>
              </a:rPr>
              <a:t>http</a:t>
            </a:r>
            <a:r>
              <a:rPr lang="en-GB" sz="2400" b="1" dirty="0">
                <a:solidFill>
                  <a:prstClr val="black"/>
                </a:solidFill>
                <a:hlinkClick r:id="rId3"/>
              </a:rPr>
              <a:t>://</a:t>
            </a:r>
            <a:r>
              <a:rPr lang="en-GB" sz="2400" b="1" dirty="0" smtClean="0">
                <a:solidFill>
                  <a:prstClr val="black"/>
                </a:solidFill>
                <a:hlinkClick r:id="rId3"/>
              </a:rPr>
              <a:t>bit.ly/BookTrustChildren</a:t>
            </a:r>
            <a:r>
              <a:rPr lang="en-GB" sz="2400" dirty="0">
                <a:solidFill>
                  <a:prstClr val="black"/>
                </a:solidFill>
              </a:rPr>
              <a:t> </a:t>
            </a:r>
            <a:r>
              <a:rPr lang="en-GB" sz="2400" dirty="0" smtClean="0">
                <a:solidFill>
                  <a:prstClr val="black"/>
                </a:solidFill>
              </a:rPr>
              <a:t> </a:t>
            </a:r>
          </a:p>
          <a:p>
            <a:pPr marL="0" lvl="0" indent="0">
              <a:buNone/>
            </a:pPr>
            <a:r>
              <a:rPr lang="en-GB" sz="2400" dirty="0" smtClean="0">
                <a:solidFill>
                  <a:prstClr val="black"/>
                </a:solidFill>
              </a:rPr>
              <a:t>Amongst </a:t>
            </a:r>
            <a:r>
              <a:rPr lang="en-GB" sz="2400" dirty="0">
                <a:solidFill>
                  <a:prstClr val="black"/>
                </a:solidFill>
              </a:rPr>
              <a:t>the myriad book recommendations, again usefully sorted by age, genre and interest, there are also downloadable resources, videos and children can read books online, listen and read along and take part in quizzes and competitions. </a:t>
            </a:r>
          </a:p>
          <a:p>
            <a:pPr marL="0" lvl="0" indent="0">
              <a:buNone/>
            </a:pPr>
            <a:endParaRPr lang="en-GB" sz="2400" dirty="0">
              <a:solidFill>
                <a:prstClr val="black"/>
              </a:solidFill>
            </a:endParaRPr>
          </a:p>
          <a:p>
            <a:pPr marL="0" lvl="0" indent="0">
              <a:buNone/>
            </a:pPr>
            <a:r>
              <a:rPr lang="en-GB" sz="2400" b="1" dirty="0">
                <a:solidFill>
                  <a:prstClr val="black"/>
                </a:solidFill>
              </a:rPr>
              <a:t>Words for Life </a:t>
            </a:r>
            <a:r>
              <a:rPr lang="en-GB" sz="2400" dirty="0">
                <a:solidFill>
                  <a:prstClr val="black"/>
                </a:solidFill>
              </a:rPr>
              <a:t>(</a:t>
            </a:r>
            <a:r>
              <a:rPr lang="en-GB" sz="2400" b="1" dirty="0">
                <a:solidFill>
                  <a:prstClr val="black"/>
                </a:solidFill>
              </a:rPr>
              <a:t>http://bit.ly/WordsforLife</a:t>
            </a:r>
            <a:r>
              <a:rPr lang="en-GB" sz="2400" dirty="0">
                <a:solidFill>
                  <a:prstClr val="black"/>
                </a:solidFill>
              </a:rPr>
              <a:t>) a website set up by the National Literacy Trust which is set out in age bands from birth to 11 years. As well as the book recommendations you would expect, there’s guidance to help parents recognise key milestones in children’s development as readers and fun ideas and activities for parents and children do together. There are also helpful videos to support with both decoding and comprehension. P</a:t>
            </a:r>
            <a:r>
              <a:rPr lang="en-GB" sz="2400" dirty="0" smtClean="0">
                <a:solidFill>
                  <a:prstClr val="black"/>
                </a:solidFill>
              </a:rPr>
              <a:t>arents </a:t>
            </a:r>
            <a:r>
              <a:rPr lang="en-GB" sz="2400" dirty="0">
                <a:solidFill>
                  <a:prstClr val="black"/>
                </a:solidFill>
              </a:rPr>
              <a:t>can watch Michael Rosen’s top tips for reading bedtime stories.</a:t>
            </a:r>
          </a:p>
          <a:p>
            <a:pPr marL="0" lvl="0" indent="0">
              <a:buNone/>
            </a:pPr>
            <a:endParaRPr lang="en-GB" sz="2400" dirty="0">
              <a:solidFill>
                <a:prstClr val="black"/>
              </a:solidFill>
            </a:endParaRPr>
          </a:p>
          <a:p>
            <a:pPr marL="0" lvl="0" indent="0">
              <a:buNone/>
            </a:pPr>
            <a:r>
              <a:rPr lang="en-GB" sz="2400" dirty="0" smtClean="0">
                <a:solidFill>
                  <a:prstClr val="black"/>
                </a:solidFill>
                <a:hlinkClick r:id="rId4"/>
              </a:rPr>
              <a:t>www.oxfordowl.co.uk/reading</a:t>
            </a:r>
            <a:r>
              <a:rPr lang="en-GB" sz="2400" dirty="0" smtClean="0">
                <a:solidFill>
                  <a:prstClr val="black"/>
                </a:solidFill>
              </a:rPr>
              <a:t>  (</a:t>
            </a:r>
            <a:r>
              <a:rPr lang="en-GB" sz="2400" dirty="0" err="1" smtClean="0">
                <a:solidFill>
                  <a:prstClr val="black"/>
                </a:solidFill>
              </a:rPr>
              <a:t>ebooks</a:t>
            </a:r>
            <a:r>
              <a:rPr lang="en-GB" sz="2400" dirty="0" smtClean="0">
                <a:solidFill>
                  <a:prstClr val="black"/>
                </a:solidFill>
              </a:rPr>
              <a:t>)</a:t>
            </a:r>
          </a:p>
          <a:p>
            <a:pPr marL="0" lvl="0" indent="0">
              <a:buNone/>
            </a:pPr>
            <a:endParaRPr lang="en-GB" sz="2400" dirty="0">
              <a:solidFill>
                <a:prstClr val="black"/>
              </a:solidFill>
            </a:endParaRPr>
          </a:p>
          <a:p>
            <a:pPr marL="0" lvl="0" indent="0">
              <a:buNone/>
            </a:pPr>
            <a:r>
              <a:rPr lang="en-GB" sz="2400" dirty="0" smtClean="0">
                <a:solidFill>
                  <a:prstClr val="black"/>
                </a:solidFill>
                <a:hlinkClick r:id="rId5"/>
              </a:rPr>
              <a:t>www.firstnews.co.uk</a:t>
            </a:r>
            <a:r>
              <a:rPr lang="en-GB" sz="2400" dirty="0" smtClean="0">
                <a:solidFill>
                  <a:prstClr val="black"/>
                </a:solidFill>
              </a:rPr>
              <a:t>  </a:t>
            </a:r>
            <a:endParaRPr lang="en-GB" sz="2400" dirty="0">
              <a:solidFill>
                <a:prstClr val="black"/>
              </a:solidFill>
            </a:endParaRPr>
          </a:p>
          <a:p>
            <a:pPr marL="0" lvl="0" indent="0">
              <a:buNone/>
            </a:pPr>
            <a:endParaRPr lang="en-GB" sz="1300" dirty="0">
              <a:solidFill>
                <a:srgbClr val="FF0000"/>
              </a:solidFill>
            </a:endParaRPr>
          </a:p>
          <a:p>
            <a:pPr marL="0" indent="0">
              <a:buNone/>
            </a:pPr>
            <a:endParaRPr lang="en-GB" dirty="0"/>
          </a:p>
        </p:txBody>
      </p:sp>
    </p:spTree>
    <p:extLst>
      <p:ext uri="{BB962C8B-B14F-4D97-AF65-F5344CB8AC3E}">
        <p14:creationId xmlns:p14="http://schemas.microsoft.com/office/powerpoint/2010/main" val="3106160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reading?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Some parents get confused about the term: reading!</a:t>
            </a:r>
          </a:p>
          <a:p>
            <a:pPr marL="0" indent="0">
              <a:buNone/>
            </a:pPr>
            <a:endParaRPr lang="en-GB" dirty="0"/>
          </a:p>
          <a:p>
            <a:pPr marL="0" indent="0">
              <a:buNone/>
            </a:pPr>
            <a:r>
              <a:rPr lang="en-GB" b="1" dirty="0" smtClean="0"/>
              <a:t>Word reading </a:t>
            </a:r>
            <a:r>
              <a:rPr lang="en-GB" dirty="0" smtClean="0"/>
              <a:t>(how well children read out loud - decoding)</a:t>
            </a:r>
          </a:p>
          <a:p>
            <a:pPr marL="0" indent="0">
              <a:buNone/>
            </a:pPr>
            <a:r>
              <a:rPr lang="en-GB" b="1" dirty="0" smtClean="0"/>
              <a:t>Comprehension</a:t>
            </a:r>
            <a:r>
              <a:rPr lang="en-GB" dirty="0" smtClean="0"/>
              <a:t> (understanding of what they have read)</a:t>
            </a:r>
          </a:p>
          <a:p>
            <a:pPr marL="0" indent="0">
              <a:buNone/>
            </a:pPr>
            <a:endParaRPr lang="en-GB" dirty="0"/>
          </a:p>
          <a:p>
            <a:pPr marL="0" indent="0">
              <a:buNone/>
            </a:pPr>
            <a:r>
              <a:rPr lang="en-GB" dirty="0" smtClean="0"/>
              <a:t>Both are important!!</a:t>
            </a:r>
            <a:endParaRPr lang="en-GB" dirty="0"/>
          </a:p>
        </p:txBody>
      </p:sp>
    </p:spTree>
    <p:extLst>
      <p:ext uri="{BB962C8B-B14F-4D97-AF65-F5344CB8AC3E}">
        <p14:creationId xmlns:p14="http://schemas.microsoft.com/office/powerpoint/2010/main" val="2247021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82" y="377592"/>
            <a:ext cx="8061758" cy="61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4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Strategies for decoding:  </a:t>
            </a:r>
            <a:endParaRPr lang="en-GB" dirty="0"/>
          </a:p>
        </p:txBody>
      </p:sp>
      <p:sp>
        <p:nvSpPr>
          <p:cNvPr id="3" name="Content Placeholder 2"/>
          <p:cNvSpPr>
            <a:spLocks noGrp="1"/>
          </p:cNvSpPr>
          <p:nvPr>
            <p:ph idx="1"/>
          </p:nvPr>
        </p:nvSpPr>
        <p:spPr>
          <a:xfrm>
            <a:off x="323528" y="908720"/>
            <a:ext cx="8568952" cy="5832648"/>
          </a:xfrm>
        </p:spPr>
        <p:txBody>
          <a:bodyPr>
            <a:normAutofit/>
          </a:bodyPr>
          <a:lstStyle/>
          <a:p>
            <a:pPr marL="0" indent="0">
              <a:buNone/>
            </a:pPr>
            <a:r>
              <a:rPr lang="en-GB" dirty="0" smtClean="0"/>
              <a:t>-Don’t </a:t>
            </a:r>
            <a:r>
              <a:rPr lang="en-GB" dirty="0"/>
              <a:t>jump in when your child makes a mistake – let the child read to the end of the sentence then ask them if it made sense or to re-read it and see if they correct it themselves</a:t>
            </a:r>
            <a:r>
              <a:rPr lang="en-GB" dirty="0" smtClean="0"/>
              <a:t>.</a:t>
            </a:r>
          </a:p>
          <a:p>
            <a:pPr marL="0" indent="0">
              <a:buNone/>
            </a:pPr>
            <a:r>
              <a:rPr lang="en-GB" dirty="0" smtClean="0"/>
              <a:t>-Wait 4-5 seconds before telling them a word they are struggling with.</a:t>
            </a:r>
          </a:p>
          <a:p>
            <a:pPr marL="0" indent="0">
              <a:buNone/>
            </a:pPr>
            <a:r>
              <a:rPr lang="en-GB" dirty="0" smtClean="0"/>
              <a:t>-Sound it out (obvious one!) start with first letter or letters: grapheme and phonemes and then say each letter(s) out loud. Blend the sounds together and say the word </a:t>
            </a:r>
          </a:p>
          <a:p>
            <a:pPr marL="0" indent="0">
              <a:buNone/>
            </a:pPr>
            <a:r>
              <a:rPr lang="en-GB" dirty="0" err="1" smtClean="0"/>
              <a:t>e.g</a:t>
            </a:r>
            <a:r>
              <a:rPr lang="en-GB" dirty="0" smtClean="0"/>
              <a:t> </a:t>
            </a:r>
            <a:r>
              <a:rPr lang="en-GB" u="sng" dirty="0" err="1" smtClean="0"/>
              <a:t>ch</a:t>
            </a:r>
            <a:r>
              <a:rPr lang="en-GB" u="sng" dirty="0" smtClean="0"/>
              <a:t>-</a:t>
            </a:r>
            <a:r>
              <a:rPr lang="en-GB" dirty="0" err="1" smtClean="0"/>
              <a:t>i</a:t>
            </a:r>
            <a:r>
              <a:rPr lang="en-GB" dirty="0" smtClean="0"/>
              <a:t>-p</a:t>
            </a:r>
          </a:p>
          <a:p>
            <a:endParaRPr lang="en-GB" dirty="0"/>
          </a:p>
        </p:txBody>
      </p:sp>
    </p:spTree>
    <p:extLst>
      <p:ext uri="{BB962C8B-B14F-4D97-AF65-F5344CB8AC3E}">
        <p14:creationId xmlns:p14="http://schemas.microsoft.com/office/powerpoint/2010/main" val="1381533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pPr marL="0" indent="0">
              <a:buNone/>
            </a:pPr>
            <a:r>
              <a:rPr lang="en-GB" dirty="0"/>
              <a:t>-Chunking or breaking the word up: </a:t>
            </a:r>
            <a:endParaRPr lang="en-GB" dirty="0" smtClean="0"/>
          </a:p>
          <a:p>
            <a:pPr marL="0" indent="0">
              <a:buNone/>
            </a:pPr>
            <a:r>
              <a:rPr lang="en-GB" dirty="0" smtClean="0"/>
              <a:t>look </a:t>
            </a:r>
            <a:r>
              <a:rPr lang="en-GB" dirty="0"/>
              <a:t>for familiar ‘chunks’ in the word that they know </a:t>
            </a:r>
            <a:endParaRPr lang="en-GB" dirty="0" smtClean="0"/>
          </a:p>
          <a:p>
            <a:pPr marL="0" indent="0">
              <a:buNone/>
            </a:pPr>
            <a:r>
              <a:rPr lang="en-GB" dirty="0" smtClean="0"/>
              <a:t>e.g</a:t>
            </a:r>
            <a:r>
              <a:rPr lang="en-GB" dirty="0"/>
              <a:t>. ‘cup-board’ or ‘sup-port-</a:t>
            </a:r>
            <a:r>
              <a:rPr lang="en-GB" dirty="0" err="1"/>
              <a:t>ing</a:t>
            </a:r>
            <a:r>
              <a:rPr lang="en-GB" dirty="0"/>
              <a:t>’ </a:t>
            </a:r>
            <a:r>
              <a:rPr lang="en-GB" b="1" dirty="0"/>
              <a:t>or</a:t>
            </a:r>
            <a:r>
              <a:rPr lang="en-GB" dirty="0"/>
              <a:t> it could be separating </a:t>
            </a:r>
            <a:r>
              <a:rPr lang="en-GB" dirty="0" smtClean="0"/>
              <a:t>prefixes </a:t>
            </a:r>
            <a:r>
              <a:rPr lang="en-GB" dirty="0"/>
              <a:t>and </a:t>
            </a:r>
            <a:r>
              <a:rPr lang="en-GB" dirty="0" err="1" smtClean="0"/>
              <a:t>sufffixes</a:t>
            </a:r>
            <a:r>
              <a:rPr lang="en-GB" dirty="0" smtClean="0"/>
              <a:t> </a:t>
            </a:r>
          </a:p>
          <a:p>
            <a:pPr marL="0" indent="0">
              <a:buNone/>
            </a:pPr>
            <a:r>
              <a:rPr lang="en-GB" dirty="0" smtClean="0"/>
              <a:t>e.g</a:t>
            </a:r>
            <a:r>
              <a:rPr lang="en-GB" dirty="0"/>
              <a:t>. </a:t>
            </a:r>
            <a:r>
              <a:rPr lang="en-GB" dirty="0" err="1"/>
              <a:t>il</a:t>
            </a:r>
            <a:r>
              <a:rPr lang="en-GB" dirty="0"/>
              <a:t>-legal or </a:t>
            </a:r>
            <a:r>
              <a:rPr lang="en-GB" dirty="0" smtClean="0"/>
              <a:t>sprint-</a:t>
            </a:r>
            <a:r>
              <a:rPr lang="en-GB" dirty="0" err="1" smtClean="0"/>
              <a:t>ed</a:t>
            </a:r>
            <a:endParaRPr lang="en-GB" dirty="0" smtClean="0"/>
          </a:p>
          <a:p>
            <a:pPr marL="0" indent="0">
              <a:buNone/>
            </a:pPr>
            <a:endParaRPr lang="en-GB" dirty="0"/>
          </a:p>
          <a:p>
            <a:pPr marL="0" indent="0">
              <a:buNone/>
            </a:pPr>
            <a:r>
              <a:rPr lang="en-GB" dirty="0"/>
              <a:t>-Make a connection: do they know a word that looks and sounds similar </a:t>
            </a:r>
            <a:endParaRPr lang="en-GB" dirty="0" smtClean="0"/>
          </a:p>
          <a:p>
            <a:pPr marL="0" indent="0">
              <a:buNone/>
            </a:pPr>
            <a:r>
              <a:rPr lang="en-GB" dirty="0" smtClean="0"/>
              <a:t>e.g</a:t>
            </a:r>
            <a:r>
              <a:rPr lang="en-GB" dirty="0"/>
              <a:t>. m</a:t>
            </a:r>
            <a:r>
              <a:rPr lang="en-GB" dirty="0">
                <a:solidFill>
                  <a:srgbClr val="FF0000"/>
                </a:solidFill>
              </a:rPr>
              <a:t>ake</a:t>
            </a:r>
            <a:r>
              <a:rPr lang="en-GB" dirty="0"/>
              <a:t>/t</a:t>
            </a:r>
            <a:r>
              <a:rPr lang="en-GB" dirty="0">
                <a:solidFill>
                  <a:srgbClr val="FF0000"/>
                </a:solidFill>
              </a:rPr>
              <a:t>ake</a:t>
            </a:r>
            <a:r>
              <a:rPr lang="en-GB" dirty="0"/>
              <a:t> </a:t>
            </a:r>
          </a:p>
          <a:p>
            <a:endParaRPr lang="en-GB" dirty="0"/>
          </a:p>
        </p:txBody>
      </p:sp>
    </p:spTree>
    <p:extLst>
      <p:ext uri="{BB962C8B-B14F-4D97-AF65-F5344CB8AC3E}">
        <p14:creationId xmlns:p14="http://schemas.microsoft.com/office/powerpoint/2010/main" val="1508281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Comprehension</a:t>
            </a:r>
            <a:br>
              <a:rPr lang="en-GB" dirty="0" smtClean="0"/>
            </a:br>
            <a:r>
              <a:rPr lang="en-GB" dirty="0" smtClean="0"/>
              <a:t> </a:t>
            </a:r>
            <a:endParaRPr lang="en-GB" dirty="0"/>
          </a:p>
        </p:txBody>
      </p:sp>
      <p:sp>
        <p:nvSpPr>
          <p:cNvPr id="3" name="Content Placeholder 2"/>
          <p:cNvSpPr>
            <a:spLocks noGrp="1"/>
          </p:cNvSpPr>
          <p:nvPr>
            <p:ph idx="1"/>
          </p:nvPr>
        </p:nvSpPr>
        <p:spPr>
          <a:xfrm>
            <a:off x="179512" y="836712"/>
            <a:ext cx="8712968" cy="5832648"/>
          </a:xfrm>
        </p:spPr>
        <p:txBody>
          <a:bodyPr>
            <a:noAutofit/>
          </a:bodyPr>
          <a:lstStyle/>
          <a:p>
            <a:pPr marL="0" indent="0">
              <a:buNone/>
            </a:pPr>
            <a:r>
              <a:rPr lang="en-GB" sz="2000" dirty="0"/>
              <a:t>Comprehending is </a:t>
            </a:r>
            <a:r>
              <a:rPr lang="en-GB" sz="2000" b="1" dirty="0"/>
              <a:t>an eye and mind</a:t>
            </a:r>
            <a:r>
              <a:rPr lang="en-GB" sz="2000" dirty="0"/>
              <a:t> event. Print enters the eye; words take shape in the brain; they run through a </a:t>
            </a:r>
            <a:r>
              <a:rPr lang="en-GB" sz="2000" b="1" dirty="0"/>
              <a:t>schema </a:t>
            </a:r>
            <a:r>
              <a:rPr lang="en-GB" sz="2000" dirty="0"/>
              <a:t>and are </a:t>
            </a:r>
            <a:r>
              <a:rPr lang="en-GB" sz="2000" b="1" dirty="0"/>
              <a:t>given life</a:t>
            </a:r>
            <a:r>
              <a:rPr lang="en-GB" sz="2000" dirty="0"/>
              <a:t> by what a reader holds in his or her schema. </a:t>
            </a:r>
            <a:r>
              <a:rPr lang="en-GB" sz="2000" b="1" dirty="0"/>
              <a:t>Meaningful </a:t>
            </a:r>
            <a:r>
              <a:rPr lang="en-GB" sz="2000" dirty="0"/>
              <a:t>images form in the mind, which results in the reader understanding the meaning of the text. </a:t>
            </a:r>
          </a:p>
          <a:p>
            <a:pPr marL="0" indent="0">
              <a:buNone/>
            </a:pPr>
            <a:endParaRPr lang="en-GB" sz="2000" b="1" dirty="0" smtClean="0"/>
          </a:p>
          <a:p>
            <a:pPr marL="0" indent="0">
              <a:buNone/>
            </a:pPr>
            <a:r>
              <a:rPr lang="en-GB" sz="2000" dirty="0" smtClean="0"/>
              <a:t>So, children are not just expected to say and understand the words they see but respond to a text. This is by:</a:t>
            </a:r>
          </a:p>
          <a:p>
            <a:pPr marL="0" indent="0">
              <a:buNone/>
            </a:pPr>
            <a:endParaRPr lang="en-GB" sz="2000" dirty="0"/>
          </a:p>
          <a:p>
            <a:pPr marL="0" indent="0">
              <a:buNone/>
            </a:pPr>
            <a:r>
              <a:rPr lang="en-GB" sz="2000" b="1" dirty="0" smtClean="0"/>
              <a:t>-finding and using details of information</a:t>
            </a:r>
          </a:p>
          <a:p>
            <a:pPr marL="0" indent="0">
              <a:buNone/>
            </a:pPr>
            <a:r>
              <a:rPr lang="en-GB" sz="2000" b="1" dirty="0" smtClean="0"/>
              <a:t>-understanding what the text ‘suggests’ but does not directly say</a:t>
            </a:r>
          </a:p>
          <a:p>
            <a:pPr marL="0" indent="0">
              <a:buNone/>
            </a:pPr>
            <a:r>
              <a:rPr lang="en-GB" sz="2000" b="1" dirty="0" smtClean="0"/>
              <a:t>-understanding why a text is organised in a particular way</a:t>
            </a:r>
          </a:p>
          <a:p>
            <a:pPr marL="0" indent="0">
              <a:buNone/>
            </a:pPr>
            <a:r>
              <a:rPr lang="en-GB" sz="2000" b="1" dirty="0" smtClean="0"/>
              <a:t>-explaining why a writer chooses particular words to create an affect on you, the reader</a:t>
            </a:r>
          </a:p>
          <a:p>
            <a:pPr marL="0" indent="0">
              <a:buNone/>
            </a:pPr>
            <a:r>
              <a:rPr lang="en-GB" sz="2000" b="1" dirty="0" smtClean="0"/>
              <a:t>-explaining what effect the writer has achieved with the text</a:t>
            </a:r>
          </a:p>
          <a:p>
            <a:pPr marL="0" indent="0">
              <a:buNone/>
            </a:pPr>
            <a:r>
              <a:rPr lang="en-GB" sz="2000" b="1" dirty="0" smtClean="0"/>
              <a:t>-understanding what texts show when and where they were written</a:t>
            </a:r>
          </a:p>
        </p:txBody>
      </p:sp>
    </p:spTree>
    <p:extLst>
      <p:ext uri="{BB962C8B-B14F-4D97-AF65-F5344CB8AC3E}">
        <p14:creationId xmlns:p14="http://schemas.microsoft.com/office/powerpoint/2010/main" val="159289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251520" y="764704"/>
            <a:ext cx="8435280" cy="5688632"/>
          </a:xfrm>
        </p:spPr>
        <p:txBody>
          <a:bodyPr>
            <a:normAutofit fontScale="92500" lnSpcReduction="10000"/>
          </a:bodyPr>
          <a:lstStyle/>
          <a:p>
            <a:pPr marL="0" indent="0">
              <a:buNone/>
            </a:pPr>
            <a:r>
              <a:rPr lang="en-GB" dirty="0" smtClean="0"/>
              <a:t>The question </a:t>
            </a:r>
            <a:r>
              <a:rPr lang="en-GB" dirty="0"/>
              <a:t>types </a:t>
            </a:r>
            <a:r>
              <a:rPr lang="en-GB" dirty="0" smtClean="0"/>
              <a:t>the children will be exposed to will be the same from year 3 to 6, it is just </a:t>
            </a:r>
            <a:r>
              <a:rPr lang="en-GB" dirty="0"/>
              <a:t>text difficulty that </a:t>
            </a:r>
            <a:r>
              <a:rPr lang="en-GB" dirty="0" smtClean="0"/>
              <a:t>changes (this includes length and complexity of text).</a:t>
            </a:r>
          </a:p>
          <a:p>
            <a:pPr marL="0" indent="0">
              <a:buNone/>
            </a:pPr>
            <a:r>
              <a:rPr lang="en-GB" dirty="0" smtClean="0"/>
              <a:t>Therefore the </a:t>
            </a:r>
            <a:r>
              <a:rPr lang="en-GB" dirty="0"/>
              <a:t>knowledge and skills that pupils need in order to comprehend are </a:t>
            </a:r>
            <a:r>
              <a:rPr lang="en-GB" dirty="0" smtClean="0"/>
              <a:t>the same. </a:t>
            </a:r>
            <a:endParaRPr lang="en-GB" dirty="0"/>
          </a:p>
          <a:p>
            <a:pPr marL="0" indent="0">
              <a:buNone/>
            </a:pPr>
            <a:endParaRPr lang="en-GB" dirty="0"/>
          </a:p>
          <a:p>
            <a:pPr marL="0" indent="0">
              <a:buNone/>
            </a:pPr>
            <a:r>
              <a:rPr lang="en-GB" dirty="0" smtClean="0"/>
              <a:t>Asking </a:t>
            </a:r>
            <a:r>
              <a:rPr lang="en-GB" dirty="0"/>
              <a:t>the right types of questions is so important when listening to your child read at </a:t>
            </a:r>
            <a:r>
              <a:rPr lang="en-GB" dirty="0" smtClean="0"/>
              <a:t>home E.g</a:t>
            </a:r>
            <a:r>
              <a:rPr lang="en-GB" dirty="0"/>
              <a:t>. finding a specific answer, </a:t>
            </a:r>
            <a:r>
              <a:rPr lang="en-GB" dirty="0" smtClean="0"/>
              <a:t>finding meanings </a:t>
            </a:r>
            <a:r>
              <a:rPr lang="en-GB" dirty="0"/>
              <a:t>of words, what will happen </a:t>
            </a:r>
            <a:r>
              <a:rPr lang="en-GB" dirty="0" smtClean="0"/>
              <a:t>next? </a:t>
            </a:r>
            <a:r>
              <a:rPr lang="en-GB" dirty="0"/>
              <a:t>giving an opinion, evaluating – what they </a:t>
            </a:r>
            <a:r>
              <a:rPr lang="en-GB" dirty="0" smtClean="0"/>
              <a:t>enjoyed </a:t>
            </a:r>
            <a:r>
              <a:rPr lang="en-GB" dirty="0"/>
              <a:t>and why? </a:t>
            </a:r>
            <a:r>
              <a:rPr lang="en-GB" dirty="0" smtClean="0"/>
              <a:t>Etc.</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57590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dirty="0" smtClean="0"/>
              <a:t>Research </a:t>
            </a:r>
            <a:endParaRPr lang="en-GB" dirty="0"/>
          </a:p>
        </p:txBody>
      </p:sp>
      <p:sp>
        <p:nvSpPr>
          <p:cNvPr id="3" name="Content Placeholder 2"/>
          <p:cNvSpPr>
            <a:spLocks noGrp="1"/>
          </p:cNvSpPr>
          <p:nvPr>
            <p:ph idx="1"/>
          </p:nvPr>
        </p:nvSpPr>
        <p:spPr>
          <a:xfrm>
            <a:off x="107504" y="1196752"/>
            <a:ext cx="8856984" cy="5472608"/>
          </a:xfrm>
        </p:spPr>
        <p:txBody>
          <a:bodyPr>
            <a:normAutofit fontScale="62500" lnSpcReduction="20000"/>
          </a:bodyPr>
          <a:lstStyle/>
          <a:p>
            <a:pPr marL="0" indent="0">
              <a:buNone/>
            </a:pPr>
            <a:r>
              <a:rPr lang="en-GB" dirty="0" smtClean="0"/>
              <a:t>Learning </a:t>
            </a:r>
            <a:r>
              <a:rPr lang="en-GB" dirty="0"/>
              <a:t>to read is one of the most important gifts we can give to our children. Teaching every child to read well is vital, but it is only half of the story. For children to share all of the benefits that reading can bring, we've got to help them to grow into life-long readers. We have to teach everyone to read and do everything we can to encourage children to actually choose to read</a:t>
            </a:r>
            <a:r>
              <a:rPr lang="en-GB" dirty="0" smtClean="0"/>
              <a:t>.</a:t>
            </a:r>
          </a:p>
          <a:p>
            <a:pPr marL="0" indent="0">
              <a:buNone/>
            </a:pPr>
            <a:endParaRPr lang="en-GB" dirty="0"/>
          </a:p>
          <a:p>
            <a:pPr marL="0" indent="0">
              <a:buNone/>
            </a:pPr>
            <a:r>
              <a:rPr lang="en-GB" dirty="0"/>
              <a:t>Studies have found that reading for pleasure is more important to a child’s educational achievement than their family’s wealth or social class and </a:t>
            </a:r>
            <a:r>
              <a:rPr lang="en-GB" dirty="0" smtClean="0"/>
              <a:t>those children </a:t>
            </a:r>
            <a:r>
              <a:rPr lang="en-GB" dirty="0"/>
              <a:t>are more likely to achieve highly across all areas of the school curriculum.</a:t>
            </a:r>
          </a:p>
          <a:p>
            <a:pPr marL="0" indent="0">
              <a:buNone/>
            </a:pPr>
            <a:endParaRPr lang="en-GB" dirty="0"/>
          </a:p>
          <a:p>
            <a:pPr marL="0" indent="0">
              <a:buNone/>
            </a:pPr>
            <a:endParaRPr lang="en-GB" dirty="0" smtClean="0"/>
          </a:p>
          <a:p>
            <a:pPr marL="0" indent="0">
              <a:buNone/>
            </a:pPr>
            <a:r>
              <a:rPr lang="en-GB" dirty="0" smtClean="0"/>
              <a:t>If </a:t>
            </a:r>
            <a:r>
              <a:rPr lang="en-GB" dirty="0"/>
              <a:t>reading is a pleasure for them, children won’t see it as ‘work’, but as a way of accessing a wealth of information and opening door to other worlds. </a:t>
            </a:r>
          </a:p>
          <a:p>
            <a:pPr marL="0" indent="0">
              <a:buNone/>
            </a:pPr>
            <a:endParaRPr lang="en-GB" dirty="0"/>
          </a:p>
          <a:p>
            <a:pPr marL="0" indent="0">
              <a:buNone/>
            </a:pPr>
            <a:r>
              <a:rPr lang="en-GB" dirty="0"/>
              <a:t>We are all well aware of the link between reading and writing: good readers are most likely to be good writers. So the underlying message in the English curriculum - that promoting reading for pleasure is vital - is one that every </a:t>
            </a:r>
            <a:r>
              <a:rPr lang="en-GB" dirty="0" smtClean="0"/>
              <a:t>teacher and parent should </a:t>
            </a:r>
            <a:r>
              <a:rPr lang="en-GB" dirty="0"/>
              <a:t>echo.</a:t>
            </a:r>
          </a:p>
          <a:p>
            <a:pPr marL="0" indent="0">
              <a:buNone/>
            </a:pPr>
            <a:endParaRPr lang="en-GB" dirty="0"/>
          </a:p>
        </p:txBody>
      </p:sp>
    </p:spTree>
    <p:extLst>
      <p:ext uri="{BB962C8B-B14F-4D97-AF65-F5344CB8AC3E}">
        <p14:creationId xmlns:p14="http://schemas.microsoft.com/office/powerpoint/2010/main" val="253477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a:t>
            </a:r>
            <a:endParaRPr lang="en-GB" dirty="0"/>
          </a:p>
        </p:txBody>
      </p:sp>
      <p:sp>
        <p:nvSpPr>
          <p:cNvPr id="3" name="Content Placeholder 2"/>
          <p:cNvSpPr>
            <a:spLocks noGrp="1"/>
          </p:cNvSpPr>
          <p:nvPr>
            <p:ph idx="1"/>
          </p:nvPr>
        </p:nvSpPr>
        <p:spPr>
          <a:xfrm>
            <a:off x="457200" y="1124744"/>
            <a:ext cx="8229600" cy="5184576"/>
          </a:xfrm>
        </p:spPr>
        <p:txBody>
          <a:bodyPr>
            <a:normAutofit fontScale="77500" lnSpcReduction="20000"/>
          </a:bodyPr>
          <a:lstStyle/>
          <a:p>
            <a:pPr marL="0" indent="0">
              <a:buNone/>
            </a:pPr>
            <a:r>
              <a:rPr lang="en-GB" dirty="0" smtClean="0"/>
              <a:t>“what’s that you’re hiding there, Billy? Show me, show me at once.” She took Billy by the shoulder and swung him round to face her. Billy expected her to scream but she did not. Her mouth gaped in horror as she backed away from him, knocking over the kitchen stool behind her. “Get that thing out of here,” she whispered, “Get it out now. Do you understand me?”</a:t>
            </a:r>
          </a:p>
          <a:p>
            <a:pPr marL="0" indent="0">
              <a:buNone/>
            </a:pPr>
            <a:r>
              <a:rPr lang="en-GB" dirty="0" smtClean="0"/>
              <a:t>“Yes, Aunty May,” said Billy. With the fox cradled against him, he walked to the front door and opened it. “Goodbye,” he said, and it was gone in an instant.</a:t>
            </a:r>
          </a:p>
          <a:p>
            <a:pPr marL="0" indent="0">
              <a:buNone/>
            </a:pPr>
            <a:endParaRPr lang="en-GB" dirty="0"/>
          </a:p>
          <a:p>
            <a:pPr marL="0" indent="0">
              <a:buNone/>
            </a:pPr>
            <a:r>
              <a:rPr lang="en-GB" dirty="0" smtClean="0"/>
              <a:t>Did Aunty Mat scream?</a:t>
            </a:r>
          </a:p>
          <a:p>
            <a:pPr marL="0" indent="0">
              <a:buNone/>
            </a:pPr>
            <a:r>
              <a:rPr lang="en-GB" dirty="0" smtClean="0"/>
              <a:t>What did she knock over?</a:t>
            </a:r>
          </a:p>
          <a:p>
            <a:pPr marL="0" indent="0">
              <a:buNone/>
            </a:pPr>
            <a:r>
              <a:rPr lang="en-GB" dirty="0" smtClean="0"/>
              <a:t>What was Billy hiding?</a:t>
            </a:r>
          </a:p>
          <a:p>
            <a:pPr marL="0" indent="0">
              <a:buNone/>
            </a:pPr>
            <a:r>
              <a:rPr lang="en-GB" dirty="0" smtClean="0"/>
              <a:t>What did he do at the end?</a:t>
            </a:r>
            <a:endParaRPr lang="en-GB" dirty="0"/>
          </a:p>
        </p:txBody>
      </p:sp>
    </p:spTree>
    <p:extLst>
      <p:ext uri="{BB962C8B-B14F-4D97-AF65-F5344CB8AC3E}">
        <p14:creationId xmlns:p14="http://schemas.microsoft.com/office/powerpoint/2010/main" val="3383079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ask some questions about this?</a:t>
            </a:r>
            <a:endParaRPr lang="en-GB" dirty="0"/>
          </a:p>
        </p:txBody>
      </p:sp>
      <p:sp>
        <p:nvSpPr>
          <p:cNvPr id="3" name="Content Placeholder 2"/>
          <p:cNvSpPr>
            <a:spLocks noGrp="1"/>
          </p:cNvSpPr>
          <p:nvPr>
            <p:ph idx="1"/>
          </p:nvPr>
        </p:nvSpPr>
        <p:spPr/>
        <p:txBody>
          <a:bodyPr>
            <a:normAutofit/>
          </a:bodyPr>
          <a:lstStyle/>
          <a:p>
            <a:pPr marL="0" lvl="0" indent="0">
              <a:buNone/>
            </a:pPr>
            <a:r>
              <a:rPr lang="en-GB" sz="2800" dirty="0">
                <a:solidFill>
                  <a:prstClr val="black"/>
                </a:solidFill>
              </a:rPr>
              <a:t>The honey bee is an </a:t>
            </a:r>
            <a:r>
              <a:rPr lang="en-GB" sz="2800" dirty="0" smtClean="0">
                <a:solidFill>
                  <a:prstClr val="black"/>
                </a:solidFill>
              </a:rPr>
              <a:t>insect. It is </a:t>
            </a:r>
            <a:r>
              <a:rPr lang="en-GB" sz="2800" dirty="0">
                <a:solidFill>
                  <a:prstClr val="black"/>
                </a:solidFill>
              </a:rPr>
              <a:t>bright yellow and </a:t>
            </a:r>
            <a:r>
              <a:rPr lang="en-GB" sz="2800" dirty="0" smtClean="0">
                <a:solidFill>
                  <a:prstClr val="black"/>
                </a:solidFill>
              </a:rPr>
              <a:t>orange. It </a:t>
            </a:r>
            <a:r>
              <a:rPr lang="en-GB" sz="2800" dirty="0">
                <a:solidFill>
                  <a:prstClr val="black"/>
                </a:solidFill>
              </a:rPr>
              <a:t>is 12mm long and has six legs. The </a:t>
            </a:r>
            <a:r>
              <a:rPr lang="en-GB" sz="2800" dirty="0" smtClean="0">
                <a:solidFill>
                  <a:prstClr val="black"/>
                </a:solidFill>
              </a:rPr>
              <a:t>honey bee </a:t>
            </a:r>
            <a:r>
              <a:rPr lang="en-GB" sz="2800" dirty="0">
                <a:solidFill>
                  <a:prstClr val="black"/>
                </a:solidFill>
              </a:rPr>
              <a:t>has three separate parts to its </a:t>
            </a:r>
            <a:r>
              <a:rPr lang="en-GB" sz="2800" dirty="0" smtClean="0">
                <a:solidFill>
                  <a:prstClr val="black"/>
                </a:solidFill>
              </a:rPr>
              <a:t>body and this </a:t>
            </a:r>
            <a:r>
              <a:rPr lang="en-GB" sz="2800" dirty="0">
                <a:solidFill>
                  <a:prstClr val="black"/>
                </a:solidFill>
              </a:rPr>
              <a:t>insect lives in all parts of </a:t>
            </a:r>
            <a:r>
              <a:rPr lang="en-GB" sz="2800" dirty="0" smtClean="0">
                <a:solidFill>
                  <a:prstClr val="black"/>
                </a:solidFill>
              </a:rPr>
              <a:t>Australia. These </a:t>
            </a:r>
            <a:r>
              <a:rPr lang="en-GB" sz="2800" dirty="0">
                <a:solidFill>
                  <a:prstClr val="black"/>
                </a:solidFill>
              </a:rPr>
              <a:t>bees collect nectar for honey. </a:t>
            </a:r>
            <a:r>
              <a:rPr lang="en-GB" sz="2800" dirty="0" smtClean="0">
                <a:solidFill>
                  <a:prstClr val="black"/>
                </a:solidFill>
              </a:rPr>
              <a:t>They dance </a:t>
            </a:r>
            <a:r>
              <a:rPr lang="en-GB" sz="2800" dirty="0">
                <a:solidFill>
                  <a:prstClr val="black"/>
                </a:solidFill>
              </a:rPr>
              <a:t>on the honeycomb to show the </a:t>
            </a:r>
            <a:r>
              <a:rPr lang="en-GB" sz="2800" dirty="0" smtClean="0">
                <a:solidFill>
                  <a:prstClr val="black"/>
                </a:solidFill>
              </a:rPr>
              <a:t>other bees </a:t>
            </a:r>
            <a:r>
              <a:rPr lang="en-GB" sz="2800" dirty="0">
                <a:solidFill>
                  <a:prstClr val="black"/>
                </a:solidFill>
              </a:rPr>
              <a:t>where the best flowers for honey </a:t>
            </a:r>
            <a:r>
              <a:rPr lang="en-GB" sz="2800" dirty="0" smtClean="0">
                <a:solidFill>
                  <a:prstClr val="black"/>
                </a:solidFill>
              </a:rPr>
              <a:t>are. Amazingly, honey </a:t>
            </a:r>
            <a:r>
              <a:rPr lang="en-GB" sz="2800" dirty="0">
                <a:solidFill>
                  <a:prstClr val="black"/>
                </a:solidFill>
              </a:rPr>
              <a:t>bees may fly 20,000km to </a:t>
            </a:r>
            <a:r>
              <a:rPr lang="en-GB" sz="2800" dirty="0" smtClean="0">
                <a:solidFill>
                  <a:prstClr val="black"/>
                </a:solidFill>
              </a:rPr>
              <a:t>collect enough </a:t>
            </a:r>
            <a:r>
              <a:rPr lang="en-GB" sz="2800" dirty="0">
                <a:solidFill>
                  <a:prstClr val="black"/>
                </a:solidFill>
              </a:rPr>
              <a:t>nectar for 500g of honey.</a:t>
            </a:r>
          </a:p>
          <a:p>
            <a:pPr marL="0" indent="0">
              <a:buNone/>
            </a:pPr>
            <a:endParaRPr lang="en-GB" dirty="0"/>
          </a:p>
        </p:txBody>
      </p:sp>
    </p:spTree>
    <p:extLst>
      <p:ext uri="{BB962C8B-B14F-4D97-AF65-F5344CB8AC3E}">
        <p14:creationId xmlns:p14="http://schemas.microsoft.com/office/powerpoint/2010/main" val="347822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Inference </a:t>
            </a:r>
            <a:endParaRPr lang="en-GB" dirty="0"/>
          </a:p>
        </p:txBody>
      </p:sp>
      <p:sp>
        <p:nvSpPr>
          <p:cNvPr id="3" name="Content Placeholder 2"/>
          <p:cNvSpPr>
            <a:spLocks noGrp="1"/>
          </p:cNvSpPr>
          <p:nvPr>
            <p:ph idx="1"/>
          </p:nvPr>
        </p:nvSpPr>
        <p:spPr/>
        <p:txBody>
          <a:bodyPr/>
          <a:lstStyle/>
          <a:p>
            <a:pPr marL="0" indent="0" algn="ctr">
              <a:buNone/>
            </a:pPr>
            <a:r>
              <a:rPr lang="en-GB" dirty="0" smtClean="0"/>
              <a:t>To </a:t>
            </a:r>
            <a:r>
              <a:rPr lang="en-GB" dirty="0"/>
              <a:t>form an </a:t>
            </a:r>
            <a:r>
              <a:rPr lang="en-GB" dirty="0" smtClean="0"/>
              <a:t>opinion, hypothesis or a judgement </a:t>
            </a:r>
            <a:r>
              <a:rPr lang="en-GB" dirty="0"/>
              <a:t>that something is probably true because of other information that you already know. This uses your prior knowledge and ‘reading between the lines’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4287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457200" y="260648"/>
            <a:ext cx="8229600" cy="6264696"/>
          </a:xfrm>
        </p:spPr>
        <p:txBody>
          <a:bodyPr>
            <a:normAutofit fontScale="70000" lnSpcReduction="20000"/>
          </a:bodyPr>
          <a:lstStyle/>
          <a:p>
            <a:pPr algn="ctr">
              <a:lnSpc>
                <a:spcPct val="90000"/>
              </a:lnSpc>
              <a:buFontTx/>
              <a:buNone/>
            </a:pPr>
            <a:r>
              <a:rPr lang="en-GB" i="1" dirty="0">
                <a:solidFill>
                  <a:srgbClr val="FF0000"/>
                </a:solidFill>
              </a:rPr>
              <a:t>A man was standing in the doorway. He looked out and put up an umbrella.</a:t>
            </a:r>
            <a:r>
              <a:rPr lang="en-GB" dirty="0">
                <a:solidFill>
                  <a:srgbClr val="FF0000"/>
                </a:solidFill>
              </a:rPr>
              <a:t> </a:t>
            </a:r>
            <a:endParaRPr lang="en-GB" b="1" dirty="0">
              <a:solidFill>
                <a:srgbClr val="FF0000"/>
              </a:solidFill>
            </a:endParaRPr>
          </a:p>
          <a:p>
            <a:pPr>
              <a:lnSpc>
                <a:spcPct val="90000"/>
              </a:lnSpc>
              <a:buFontTx/>
              <a:buNone/>
            </a:pPr>
            <a:endParaRPr lang="en-GB" b="1" dirty="0"/>
          </a:p>
          <a:p>
            <a:pPr algn="ctr">
              <a:lnSpc>
                <a:spcPct val="90000"/>
              </a:lnSpc>
              <a:buFontTx/>
              <a:buNone/>
            </a:pPr>
            <a:r>
              <a:rPr lang="en-GB" b="1" dirty="0"/>
              <a:t> </a:t>
            </a:r>
            <a:r>
              <a:rPr lang="en-GB" b="1" dirty="0" smtClean="0"/>
              <a:t>Question</a:t>
            </a:r>
            <a:r>
              <a:rPr lang="en-GB" b="1" dirty="0"/>
              <a:t>:</a:t>
            </a:r>
            <a:r>
              <a:rPr lang="en-GB" dirty="0"/>
              <a:t> </a:t>
            </a:r>
            <a:r>
              <a:rPr lang="en-GB" b="1" dirty="0"/>
              <a:t>what was the weather like? </a:t>
            </a:r>
          </a:p>
          <a:p>
            <a:pPr algn="ctr">
              <a:lnSpc>
                <a:spcPct val="90000"/>
              </a:lnSpc>
              <a:buFontTx/>
              <a:buNone/>
            </a:pPr>
            <a:r>
              <a:rPr lang="en-GB" dirty="0" smtClean="0"/>
              <a:t>Answer based </a:t>
            </a:r>
            <a:r>
              <a:rPr lang="en-GB" dirty="0"/>
              <a:t>from the actions of the character - He put </a:t>
            </a:r>
            <a:r>
              <a:rPr lang="en-GB" dirty="0" smtClean="0"/>
              <a:t>up his umbrella</a:t>
            </a:r>
            <a:r>
              <a:rPr lang="en-GB" dirty="0"/>
              <a:t>, therefore it was raining as the umbrella is used to prevent the rain getting the man wet. Or it could be sunny and the umbrella is used to shade the man and stop him from burning.</a:t>
            </a:r>
          </a:p>
          <a:p>
            <a:pPr marL="0" indent="0" algn="ctr">
              <a:lnSpc>
                <a:spcPct val="90000"/>
              </a:lnSpc>
              <a:buNone/>
            </a:pPr>
            <a:endParaRPr lang="en-GB" sz="3600" dirty="0" smtClean="0"/>
          </a:p>
          <a:p>
            <a:pPr marL="0" indent="0" algn="ctr">
              <a:lnSpc>
                <a:spcPct val="90000"/>
              </a:lnSpc>
              <a:buNone/>
            </a:pPr>
            <a:endParaRPr lang="en-GB" sz="3600" dirty="0"/>
          </a:p>
          <a:p>
            <a:pPr algn="ctr">
              <a:lnSpc>
                <a:spcPct val="90000"/>
              </a:lnSpc>
              <a:buFontTx/>
              <a:buNone/>
            </a:pPr>
            <a:r>
              <a:rPr lang="en-GB" i="1" dirty="0">
                <a:solidFill>
                  <a:srgbClr val="FF0000"/>
                </a:solidFill>
              </a:rPr>
              <a:t>Near the beginning of a story we find out the main character’s wife and child died a few years ago. In the middle of the story at the main character’s home another character sits in a chair that is not normally used. The man shouts ‘ Nobody sits in that chair!’ </a:t>
            </a:r>
          </a:p>
          <a:p>
            <a:pPr algn="ctr">
              <a:lnSpc>
                <a:spcPct val="90000"/>
              </a:lnSpc>
              <a:buFontTx/>
              <a:buNone/>
            </a:pPr>
            <a:endParaRPr lang="en-GB" b="1" i="1" dirty="0"/>
          </a:p>
          <a:p>
            <a:pPr algn="ctr">
              <a:lnSpc>
                <a:spcPct val="90000"/>
              </a:lnSpc>
              <a:buFontTx/>
              <a:buNone/>
            </a:pPr>
            <a:r>
              <a:rPr lang="en-GB" b="1" dirty="0"/>
              <a:t>     Question: Why did he shout? </a:t>
            </a:r>
          </a:p>
          <a:p>
            <a:pPr algn="ctr">
              <a:lnSpc>
                <a:spcPct val="90000"/>
              </a:lnSpc>
              <a:buFontTx/>
              <a:buNone/>
            </a:pPr>
            <a:r>
              <a:rPr lang="en-GB" dirty="0" smtClean="0"/>
              <a:t>The </a:t>
            </a:r>
            <a:r>
              <a:rPr lang="en-GB" dirty="0"/>
              <a:t>reader could infer that the chair might have belonged to his wife which made him upset. This inference could lead the reader to think the action of the other character sitting in the chair has brought back painful memories for the main character. The man is shouting </a:t>
            </a:r>
            <a:r>
              <a:rPr lang="en-GB" dirty="0" smtClean="0"/>
              <a:t>so </a:t>
            </a:r>
            <a:r>
              <a:rPr lang="en-GB" dirty="0"/>
              <a:t>he is cross.</a:t>
            </a:r>
          </a:p>
          <a:p>
            <a:pPr>
              <a:lnSpc>
                <a:spcPct val="90000"/>
              </a:lnSpc>
              <a:buFontTx/>
              <a:buNone/>
            </a:pPr>
            <a:r>
              <a:rPr lang="en-GB" dirty="0"/>
              <a:t>     </a:t>
            </a:r>
          </a:p>
        </p:txBody>
      </p:sp>
    </p:spTree>
    <p:extLst>
      <p:ext uri="{BB962C8B-B14F-4D97-AF65-F5344CB8AC3E}">
        <p14:creationId xmlns:p14="http://schemas.microsoft.com/office/powerpoint/2010/main" val="395969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a:t>
            </a:r>
            <a:endParaRPr lang="en-GB" dirty="0"/>
          </a:p>
        </p:txBody>
      </p:sp>
      <p:sp>
        <p:nvSpPr>
          <p:cNvPr id="3" name="Content Placeholder 2"/>
          <p:cNvSpPr>
            <a:spLocks noGrp="1"/>
          </p:cNvSpPr>
          <p:nvPr>
            <p:ph idx="1"/>
          </p:nvPr>
        </p:nvSpPr>
        <p:spPr/>
        <p:txBody>
          <a:bodyPr/>
          <a:lstStyle/>
          <a:p>
            <a:pPr marL="0" indent="0">
              <a:buNone/>
            </a:pPr>
            <a:r>
              <a:rPr lang="en-GB" dirty="0"/>
              <a:t>Katrina looked her friend up and down several times and smiled, </a:t>
            </a:r>
            <a:endParaRPr lang="en-GB" dirty="0" smtClean="0"/>
          </a:p>
          <a:p>
            <a:pPr marL="0" indent="0">
              <a:buNone/>
            </a:pPr>
            <a:r>
              <a:rPr lang="en-GB" dirty="0" smtClean="0"/>
              <a:t>‘</a:t>
            </a:r>
            <a:r>
              <a:rPr lang="en-GB" dirty="0"/>
              <a:t>what a beautiful dress, Annie’. </a:t>
            </a:r>
            <a:endParaRPr lang="en-GB" dirty="0" smtClean="0"/>
          </a:p>
          <a:p>
            <a:pPr marL="0" indent="0">
              <a:buNone/>
            </a:pPr>
            <a:r>
              <a:rPr lang="en-GB" dirty="0" smtClean="0"/>
              <a:t>The </a:t>
            </a:r>
            <a:r>
              <a:rPr lang="en-GB" dirty="0"/>
              <a:t>sarcasm in her voice was obvious to </a:t>
            </a:r>
            <a:r>
              <a:rPr lang="en-GB" dirty="0" smtClean="0"/>
              <a:t>everyone.</a:t>
            </a:r>
          </a:p>
          <a:p>
            <a:endParaRPr lang="en-GB" dirty="0"/>
          </a:p>
          <a:p>
            <a:endParaRPr lang="en-GB" dirty="0"/>
          </a:p>
        </p:txBody>
      </p:sp>
    </p:spTree>
    <p:extLst>
      <p:ext uri="{BB962C8B-B14F-4D97-AF65-F5344CB8AC3E}">
        <p14:creationId xmlns:p14="http://schemas.microsoft.com/office/powerpoint/2010/main" val="1084136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 </a:t>
            </a:r>
            <a:endParaRPr lang="en-GB" dirty="0"/>
          </a:p>
        </p:txBody>
      </p:sp>
      <p:sp>
        <p:nvSpPr>
          <p:cNvPr id="3" name="Content Placeholder 2"/>
          <p:cNvSpPr>
            <a:spLocks noGrp="1"/>
          </p:cNvSpPr>
          <p:nvPr>
            <p:ph idx="1"/>
          </p:nvPr>
        </p:nvSpPr>
        <p:spPr/>
        <p:txBody>
          <a:bodyPr/>
          <a:lstStyle/>
          <a:p>
            <a:pPr>
              <a:lnSpc>
                <a:spcPct val="80000"/>
              </a:lnSpc>
            </a:pPr>
            <a:r>
              <a:rPr lang="en-GB" dirty="0" smtClean="0"/>
              <a:t>The </a:t>
            </a:r>
            <a:r>
              <a:rPr lang="en-GB" dirty="0"/>
              <a:t>story </a:t>
            </a:r>
            <a:r>
              <a:rPr lang="en-GB" b="1" dirty="0"/>
              <a:t>reminds</a:t>
            </a:r>
            <a:r>
              <a:rPr lang="en-GB" dirty="0"/>
              <a:t> them of something they have experienced</a:t>
            </a:r>
          </a:p>
          <a:p>
            <a:pPr>
              <a:lnSpc>
                <a:spcPct val="80000"/>
              </a:lnSpc>
            </a:pPr>
            <a:r>
              <a:rPr lang="en-GB" dirty="0"/>
              <a:t>Their mind becomes flooded with </a:t>
            </a:r>
            <a:r>
              <a:rPr lang="en-GB" b="1" dirty="0"/>
              <a:t>memories</a:t>
            </a:r>
          </a:p>
          <a:p>
            <a:pPr>
              <a:lnSpc>
                <a:spcPct val="80000"/>
              </a:lnSpc>
            </a:pPr>
            <a:r>
              <a:rPr lang="en-GB" dirty="0"/>
              <a:t>They are making sense of the text in terms of events and people in their </a:t>
            </a:r>
            <a:r>
              <a:rPr lang="en-GB" b="1" dirty="0"/>
              <a:t>own lives</a:t>
            </a:r>
          </a:p>
          <a:p>
            <a:pPr>
              <a:lnSpc>
                <a:spcPct val="80000"/>
              </a:lnSpc>
            </a:pPr>
            <a:r>
              <a:rPr lang="en-GB" dirty="0"/>
              <a:t>They can make </a:t>
            </a:r>
            <a:r>
              <a:rPr lang="en-GB" b="1" dirty="0"/>
              <a:t>connections</a:t>
            </a:r>
            <a:r>
              <a:rPr lang="en-GB" dirty="0"/>
              <a:t> to pictures, plot, characters, and feelings from the story</a:t>
            </a:r>
          </a:p>
          <a:p>
            <a:endParaRPr lang="en-GB" dirty="0"/>
          </a:p>
        </p:txBody>
      </p:sp>
    </p:spTree>
    <p:extLst>
      <p:ext uri="{BB962C8B-B14F-4D97-AF65-F5344CB8AC3E}">
        <p14:creationId xmlns:p14="http://schemas.microsoft.com/office/powerpoint/2010/main" val="617461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Predict </a:t>
            </a:r>
            <a:endParaRPr lang="en-GB" dirty="0"/>
          </a:p>
        </p:txBody>
      </p:sp>
      <p:sp>
        <p:nvSpPr>
          <p:cNvPr id="3" name="Content Placeholder 2"/>
          <p:cNvSpPr>
            <a:spLocks noGrp="1"/>
          </p:cNvSpPr>
          <p:nvPr>
            <p:ph idx="1"/>
          </p:nvPr>
        </p:nvSpPr>
        <p:spPr>
          <a:xfrm>
            <a:off x="457200" y="1340768"/>
            <a:ext cx="8229600" cy="4785395"/>
          </a:xfrm>
        </p:spPr>
        <p:txBody>
          <a:bodyPr>
            <a:normAutofit/>
          </a:bodyPr>
          <a:lstStyle/>
          <a:p>
            <a:r>
              <a:rPr lang="en-GB" b="1" dirty="0"/>
              <a:t>Stop </a:t>
            </a:r>
            <a:r>
              <a:rPr lang="en-GB" b="1" dirty="0" smtClean="0"/>
              <a:t>at crucial moments of a text to </a:t>
            </a:r>
            <a:r>
              <a:rPr lang="en-GB" b="1" dirty="0"/>
              <a:t>predict what </a:t>
            </a:r>
            <a:r>
              <a:rPr lang="en-GB" b="1" dirty="0" smtClean="0"/>
              <a:t>the next part might </a:t>
            </a:r>
            <a:r>
              <a:rPr lang="en-GB" b="1" dirty="0"/>
              <a:t>be </a:t>
            </a:r>
            <a:r>
              <a:rPr lang="en-GB" b="1" dirty="0" smtClean="0"/>
              <a:t>about before reading it</a:t>
            </a:r>
            <a:r>
              <a:rPr lang="en-GB" dirty="0" smtClean="0"/>
              <a:t> </a:t>
            </a:r>
            <a:r>
              <a:rPr lang="en-GB" dirty="0"/>
              <a:t>- makes readers pay more attention. Consider the reasons for their predictions, look for evidence in the text. </a:t>
            </a:r>
            <a:endParaRPr lang="en-GB" dirty="0" smtClean="0"/>
          </a:p>
          <a:p>
            <a:pPr marL="0" indent="0">
              <a:buNone/>
            </a:pPr>
            <a:endParaRPr lang="en-GB" dirty="0" smtClean="0"/>
          </a:p>
          <a:p>
            <a:r>
              <a:rPr lang="en-GB" dirty="0" smtClean="0"/>
              <a:t>Read </a:t>
            </a:r>
            <a:r>
              <a:rPr lang="en-GB" dirty="0"/>
              <a:t>on and </a:t>
            </a:r>
            <a:r>
              <a:rPr lang="en-GB" b="1" dirty="0"/>
              <a:t>point out the explicit and implicit evidence that supports or confounds your predictions</a:t>
            </a:r>
            <a:r>
              <a:rPr lang="en-GB" b="1" dirty="0" smtClean="0"/>
              <a:t>. Discuss!</a:t>
            </a:r>
            <a:endParaRPr lang="en-GB" b="1" dirty="0"/>
          </a:p>
          <a:p>
            <a:endParaRPr lang="en-GB" dirty="0"/>
          </a:p>
        </p:txBody>
      </p:sp>
    </p:spTree>
    <p:extLst>
      <p:ext uri="{BB962C8B-B14F-4D97-AF65-F5344CB8AC3E}">
        <p14:creationId xmlns:p14="http://schemas.microsoft.com/office/powerpoint/2010/main" val="765217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will happen next and how do you know?</a:t>
            </a:r>
            <a:endParaRPr lang="en-GB" dirty="0"/>
          </a:p>
        </p:txBody>
      </p:sp>
      <p:sp>
        <p:nvSpPr>
          <p:cNvPr id="3" name="Content Placeholder 2"/>
          <p:cNvSpPr>
            <a:spLocks noGrp="1"/>
          </p:cNvSpPr>
          <p:nvPr>
            <p:ph idx="1"/>
          </p:nvPr>
        </p:nvSpPr>
        <p:spPr>
          <a:xfrm>
            <a:off x="179512" y="1556792"/>
            <a:ext cx="8784976" cy="4896544"/>
          </a:xfrm>
        </p:spPr>
        <p:txBody>
          <a:bodyPr>
            <a:normAutofit fontScale="85000" lnSpcReduction="10000"/>
          </a:bodyPr>
          <a:lstStyle/>
          <a:p>
            <a:pPr marL="0" indent="0">
              <a:buNone/>
            </a:pPr>
            <a:r>
              <a:rPr lang="en-GB" dirty="0"/>
              <a:t>Daniel was playing Wii when his </a:t>
            </a:r>
            <a:r>
              <a:rPr lang="en-GB" dirty="0" smtClean="0"/>
              <a:t>mum </a:t>
            </a:r>
            <a:r>
              <a:rPr lang="en-GB" dirty="0"/>
              <a:t>called into the</a:t>
            </a:r>
          </a:p>
          <a:p>
            <a:pPr marL="0" indent="0">
              <a:buNone/>
            </a:pPr>
            <a:r>
              <a:rPr lang="en-GB" dirty="0"/>
              <a:t>house and asked him to come outside to help her carry in</a:t>
            </a:r>
          </a:p>
          <a:p>
            <a:pPr marL="0" indent="0">
              <a:buNone/>
            </a:pPr>
            <a:r>
              <a:rPr lang="en-GB" dirty="0"/>
              <a:t>some groceries. He reluctantly put down the remote and</a:t>
            </a:r>
          </a:p>
          <a:p>
            <a:pPr marL="0" indent="0">
              <a:buNone/>
            </a:pPr>
            <a:r>
              <a:rPr lang="en-GB" dirty="0"/>
              <a:t>walked outside to help. Daniel grabbed two bags from the</a:t>
            </a:r>
          </a:p>
          <a:p>
            <a:pPr marL="0" indent="0">
              <a:buNone/>
            </a:pPr>
            <a:r>
              <a:rPr lang="en-GB" dirty="0"/>
              <a:t>car and began walking back to the house. Daniel's toe hit a</a:t>
            </a:r>
          </a:p>
          <a:p>
            <a:pPr marL="0" indent="0">
              <a:buNone/>
            </a:pPr>
            <a:r>
              <a:rPr lang="en-GB" dirty="0"/>
              <a:t>rock and he tripped. He felt the bags falling from his arms</a:t>
            </a:r>
          </a:p>
          <a:p>
            <a:pPr marL="0" indent="0">
              <a:buNone/>
            </a:pPr>
            <a:r>
              <a:rPr lang="en-GB" dirty="0"/>
              <a:t>and toward the ground just as he heard his </a:t>
            </a:r>
            <a:r>
              <a:rPr lang="en-GB" dirty="0" smtClean="0"/>
              <a:t>mum </a:t>
            </a:r>
            <a:r>
              <a:rPr lang="en-GB" dirty="0"/>
              <a:t>yell back,</a:t>
            </a:r>
          </a:p>
          <a:p>
            <a:pPr marL="0" indent="0">
              <a:buNone/>
            </a:pPr>
            <a:r>
              <a:rPr lang="en-GB" dirty="0"/>
              <a:t>"Be careful with those bags Daniel, they have eggs in</a:t>
            </a:r>
          </a:p>
          <a:p>
            <a:pPr marL="0" indent="0">
              <a:buNone/>
            </a:pPr>
            <a:r>
              <a:rPr lang="en-GB" dirty="0"/>
              <a:t>them!"</a:t>
            </a:r>
          </a:p>
        </p:txBody>
      </p:sp>
    </p:spTree>
    <p:extLst>
      <p:ext uri="{BB962C8B-B14F-4D97-AF65-F5344CB8AC3E}">
        <p14:creationId xmlns:p14="http://schemas.microsoft.com/office/powerpoint/2010/main" val="3628651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692696"/>
            <a:ext cx="8229600" cy="5760640"/>
          </a:xfrm>
        </p:spPr>
        <p:txBody>
          <a:bodyPr>
            <a:normAutofit fontScale="92500" lnSpcReduction="10000"/>
          </a:bodyPr>
          <a:lstStyle/>
          <a:p>
            <a:pPr marL="0" indent="0">
              <a:buNone/>
            </a:pPr>
            <a:r>
              <a:rPr lang="en-GB" b="1" dirty="0" smtClean="0"/>
              <a:t>Drama. </a:t>
            </a:r>
            <a:r>
              <a:rPr lang="en-GB" dirty="0" smtClean="0"/>
              <a:t>To </a:t>
            </a:r>
            <a:r>
              <a:rPr lang="en-GB" dirty="0"/>
              <a:t>support the children’s understanding </a:t>
            </a:r>
            <a:r>
              <a:rPr lang="en-GB" dirty="0" smtClean="0"/>
              <a:t>we might </a:t>
            </a:r>
            <a:r>
              <a:rPr lang="en-GB" dirty="0"/>
              <a:t>ask them to create a </a:t>
            </a:r>
            <a:r>
              <a:rPr lang="en-GB" b="1" dirty="0"/>
              <a:t>freeze frame</a:t>
            </a:r>
            <a:r>
              <a:rPr lang="en-GB" dirty="0"/>
              <a:t>. </a:t>
            </a:r>
            <a:endParaRPr lang="en-GB" dirty="0" smtClean="0"/>
          </a:p>
          <a:p>
            <a:pPr marL="0" indent="0">
              <a:buNone/>
            </a:pPr>
            <a:r>
              <a:rPr lang="en-GB" dirty="0" smtClean="0"/>
              <a:t>They </a:t>
            </a:r>
            <a:r>
              <a:rPr lang="en-GB" dirty="0"/>
              <a:t>could either recreate the positions of the two people in the picture or they might recreate what happens just </a:t>
            </a:r>
            <a:r>
              <a:rPr lang="en-GB" dirty="0" smtClean="0"/>
              <a:t>before/after. Once </a:t>
            </a:r>
            <a:r>
              <a:rPr lang="en-GB" dirty="0"/>
              <a:t>the freeze frame is in place, another </a:t>
            </a:r>
            <a:r>
              <a:rPr lang="en-GB" dirty="0" smtClean="0"/>
              <a:t>child becomes </a:t>
            </a:r>
            <a:r>
              <a:rPr lang="en-GB" dirty="0"/>
              <a:t>the ‘</a:t>
            </a:r>
            <a:r>
              <a:rPr lang="en-GB" b="1" dirty="0"/>
              <a:t>thought bubble</a:t>
            </a:r>
            <a:r>
              <a:rPr lang="en-GB" dirty="0"/>
              <a:t>’. They say what they believe the character is thinking right </a:t>
            </a:r>
            <a:r>
              <a:rPr lang="en-GB" dirty="0" smtClean="0"/>
              <a:t>that </a:t>
            </a:r>
            <a:r>
              <a:rPr lang="en-GB" dirty="0"/>
              <a:t>second. </a:t>
            </a:r>
            <a:endParaRPr lang="en-GB" dirty="0" smtClean="0"/>
          </a:p>
          <a:p>
            <a:pPr marL="0" indent="0">
              <a:buNone/>
            </a:pPr>
            <a:r>
              <a:rPr lang="en-GB" b="1" dirty="0" smtClean="0"/>
              <a:t>Hot seating </a:t>
            </a:r>
            <a:r>
              <a:rPr lang="en-GB" dirty="0" smtClean="0"/>
              <a:t>is also used: </a:t>
            </a:r>
            <a:r>
              <a:rPr lang="en-GB" dirty="0"/>
              <a:t>t</a:t>
            </a:r>
            <a:r>
              <a:rPr lang="en-GB" dirty="0" smtClean="0"/>
              <a:t>he </a:t>
            </a:r>
            <a:r>
              <a:rPr lang="en-GB" dirty="0"/>
              <a:t>teacher acts as one of the characters and the children have the opportunity to devise questions to ask them. </a:t>
            </a:r>
            <a:r>
              <a:rPr lang="en-GB" dirty="0" smtClean="0"/>
              <a:t>Then the teacher models an answer based on what they know about their characters. </a:t>
            </a:r>
          </a:p>
        </p:txBody>
      </p:sp>
    </p:spTree>
    <p:extLst>
      <p:ext uri="{BB962C8B-B14F-4D97-AF65-F5344CB8AC3E}">
        <p14:creationId xmlns:p14="http://schemas.microsoft.com/office/powerpoint/2010/main" val="412445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Tell me about this picture</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4525416" cy="536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2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create good readers?</a:t>
            </a:r>
            <a:endParaRPr lang="en-GB" dirty="0"/>
          </a:p>
        </p:txBody>
      </p:sp>
      <p:sp>
        <p:nvSpPr>
          <p:cNvPr id="3" name="Content Placeholder 2"/>
          <p:cNvSpPr>
            <a:spLocks noGrp="1"/>
          </p:cNvSpPr>
          <p:nvPr>
            <p:ph idx="1"/>
          </p:nvPr>
        </p:nvSpPr>
        <p:spPr/>
        <p:txBody>
          <a:bodyPr>
            <a:normAutofit/>
          </a:bodyPr>
          <a:lstStyle/>
          <a:p>
            <a:r>
              <a:rPr lang="en-GB" dirty="0" smtClean="0"/>
              <a:t>Passionate/genuine enthusiasm</a:t>
            </a:r>
          </a:p>
          <a:p>
            <a:r>
              <a:rPr lang="en-GB" dirty="0" smtClean="0"/>
              <a:t>Effective questioning</a:t>
            </a:r>
          </a:p>
          <a:p>
            <a:r>
              <a:rPr lang="en-GB" dirty="0" smtClean="0"/>
              <a:t>Knowledge of books/authors</a:t>
            </a:r>
          </a:p>
          <a:p>
            <a:r>
              <a:rPr lang="en-GB" dirty="0" smtClean="0"/>
              <a:t>Time (well planned)</a:t>
            </a:r>
          </a:p>
          <a:p>
            <a:r>
              <a:rPr lang="en-GB" dirty="0" smtClean="0"/>
              <a:t>Modelling (seeing others read)</a:t>
            </a:r>
          </a:p>
          <a:p>
            <a:r>
              <a:rPr lang="en-GB" dirty="0" smtClean="0"/>
              <a:t>Lots of resources </a:t>
            </a:r>
          </a:p>
          <a:p>
            <a:pPr marL="0" indent="0">
              <a:buNone/>
            </a:pPr>
            <a:r>
              <a:rPr lang="en-GB" dirty="0" smtClean="0"/>
              <a:t> </a:t>
            </a:r>
            <a:endParaRPr lang="en-GB" dirty="0"/>
          </a:p>
        </p:txBody>
      </p:sp>
    </p:spTree>
    <p:extLst>
      <p:ext uri="{BB962C8B-B14F-4D97-AF65-F5344CB8AC3E}">
        <p14:creationId xmlns:p14="http://schemas.microsoft.com/office/powerpoint/2010/main" val="2906434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children are taught to justify their comments e.g. ‘I think …. because ….’. </a:t>
            </a:r>
          </a:p>
        </p:txBody>
      </p:sp>
      <p:sp>
        <p:nvSpPr>
          <p:cNvPr id="3" name="Content Placeholder 2"/>
          <p:cNvSpPr>
            <a:spLocks noGrp="1"/>
          </p:cNvSpPr>
          <p:nvPr>
            <p:ph idx="1"/>
          </p:nvPr>
        </p:nvSpPr>
        <p:spPr/>
        <p:txBody>
          <a:bodyPr>
            <a:normAutofit/>
          </a:bodyPr>
          <a:lstStyle/>
          <a:p>
            <a:r>
              <a:rPr lang="en-GB" dirty="0"/>
              <a:t>Possible responses could range </a:t>
            </a:r>
            <a:r>
              <a:rPr lang="en-GB" dirty="0" smtClean="0"/>
              <a:t>from:</a:t>
            </a:r>
          </a:p>
          <a:p>
            <a:pPr marL="0" indent="0">
              <a:buNone/>
            </a:pPr>
            <a:r>
              <a:rPr lang="en-GB" i="1" dirty="0" smtClean="0"/>
              <a:t>‘</a:t>
            </a:r>
            <a:r>
              <a:rPr lang="en-GB" i="1" dirty="0"/>
              <a:t>They might be poor </a:t>
            </a:r>
            <a:r>
              <a:rPr lang="en-GB" i="1" u="sng" dirty="0"/>
              <a:t>because</a:t>
            </a:r>
            <a:r>
              <a:rPr lang="en-GB" i="1" dirty="0"/>
              <a:t> the teapot is cracked and you would probably have bought another one if you had enough money’ </a:t>
            </a:r>
            <a:endParaRPr lang="en-GB" i="1" dirty="0" smtClean="0"/>
          </a:p>
          <a:p>
            <a:pPr marL="0" indent="0">
              <a:buNone/>
            </a:pPr>
            <a:r>
              <a:rPr lang="en-GB" dirty="0" smtClean="0"/>
              <a:t>to </a:t>
            </a:r>
          </a:p>
          <a:p>
            <a:pPr marL="0" indent="0">
              <a:buNone/>
            </a:pPr>
            <a:r>
              <a:rPr lang="en-GB" i="1" dirty="0" smtClean="0"/>
              <a:t>‘</a:t>
            </a:r>
            <a:r>
              <a:rPr lang="en-GB" i="1" dirty="0"/>
              <a:t>She is trying to make him feel better </a:t>
            </a:r>
            <a:r>
              <a:rPr lang="en-GB" i="1" u="sng" dirty="0"/>
              <a:t>because</a:t>
            </a:r>
            <a:r>
              <a:rPr lang="en-GB" i="1" dirty="0"/>
              <a:t> her hand is on top of his and this is how people show they care.</a:t>
            </a:r>
            <a:r>
              <a:rPr lang="en-GB" dirty="0"/>
              <a:t>’ </a:t>
            </a:r>
            <a:endParaRPr lang="en-GB" dirty="0" smtClean="0"/>
          </a:p>
        </p:txBody>
      </p:sp>
    </p:spTree>
    <p:extLst>
      <p:ext uri="{BB962C8B-B14F-4D97-AF65-F5344CB8AC3E}">
        <p14:creationId xmlns:p14="http://schemas.microsoft.com/office/powerpoint/2010/main" val="2233686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a:t>
            </a:r>
            <a:endParaRPr lang="en-GB" dirty="0"/>
          </a:p>
        </p:txBody>
      </p:sp>
      <p:sp>
        <p:nvSpPr>
          <p:cNvPr id="3" name="Content Placeholder 2"/>
          <p:cNvSpPr>
            <a:spLocks noGrp="1"/>
          </p:cNvSpPr>
          <p:nvPr>
            <p:ph idx="1"/>
          </p:nvPr>
        </p:nvSpPr>
        <p:spPr>
          <a:xfrm>
            <a:off x="457200" y="1196752"/>
            <a:ext cx="8229600" cy="4929411"/>
          </a:xfrm>
        </p:spPr>
        <p:txBody>
          <a:bodyPr/>
          <a:lstStyle/>
          <a:p>
            <a:pPr marL="0" indent="0">
              <a:buNone/>
            </a:pPr>
            <a:r>
              <a:rPr lang="en-GB" dirty="0" smtClean="0"/>
              <a:t>What can you infer from this picture? How do you know?</a:t>
            </a:r>
          </a:p>
          <a:p>
            <a:pPr marL="0" indent="0">
              <a:buNone/>
            </a:pPr>
            <a:endParaRPr lang="en-GB"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31748"/>
            <a:ext cx="3456385" cy="488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575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548680"/>
            <a:ext cx="8507288" cy="6048672"/>
          </a:xfrm>
        </p:spPr>
        <p:txBody>
          <a:bodyPr>
            <a:normAutofit fontScale="70000" lnSpcReduction="20000"/>
          </a:bodyPr>
          <a:lstStyle/>
          <a:p>
            <a:pPr marL="0" indent="0">
              <a:buFontTx/>
              <a:buNone/>
            </a:pPr>
            <a:r>
              <a:rPr lang="en-GB" sz="4000" dirty="0"/>
              <a:t>Pat walked home from school, trying to avoid the puddles.</a:t>
            </a:r>
          </a:p>
          <a:p>
            <a:pPr marL="0" indent="0">
              <a:buFontTx/>
              <a:buNone/>
            </a:pPr>
            <a:r>
              <a:rPr lang="en-GB" sz="4000" dirty="0"/>
              <a:t>'I'm glad it's Saturday tomorrow,' she thought. 'Though the weight of this bag reminds me how much homework I've got. I think I'll try and do it tonight so I can go shopping in the morning.’</a:t>
            </a:r>
          </a:p>
          <a:p>
            <a:pPr marL="0" indent="0">
              <a:buFontTx/>
              <a:buNone/>
            </a:pPr>
            <a:endParaRPr lang="en-GB" dirty="0" smtClean="0">
              <a:latin typeface="TTE1ADC3B0t00"/>
            </a:endParaRPr>
          </a:p>
          <a:p>
            <a:pPr marL="0" indent="0">
              <a:buFontTx/>
              <a:buNone/>
            </a:pPr>
            <a:endParaRPr lang="en-GB" dirty="0">
              <a:latin typeface="TTE1ADC3B0t00"/>
            </a:endParaRPr>
          </a:p>
          <a:p>
            <a:pPr marL="0" indent="0">
              <a:buFontTx/>
              <a:buNone/>
            </a:pPr>
            <a:r>
              <a:rPr lang="en-GB" dirty="0" smtClean="0">
                <a:latin typeface="TTE1ADC3B0t00"/>
              </a:rPr>
              <a:t>How </a:t>
            </a:r>
            <a:r>
              <a:rPr lang="en-GB" dirty="0">
                <a:latin typeface="TTE1ADC3B0t00"/>
              </a:rPr>
              <a:t>old might Pat be? (Infer from lots of homework and it sounds as if she's going shopping alone.)</a:t>
            </a:r>
          </a:p>
          <a:p>
            <a:pPr marL="0" indent="0">
              <a:buFontTx/>
              <a:buNone/>
            </a:pPr>
            <a:r>
              <a:rPr lang="en-GB" dirty="0">
                <a:latin typeface="TTE1ADC3B0t00"/>
              </a:rPr>
              <a:t>What might be in the bag? (Books as she comments on the weight and homework.)</a:t>
            </a:r>
          </a:p>
          <a:p>
            <a:pPr marL="0" indent="0">
              <a:buFontTx/>
              <a:buNone/>
            </a:pPr>
            <a:r>
              <a:rPr lang="en-GB" dirty="0">
                <a:latin typeface="TTE1ADC3B0t00"/>
              </a:rPr>
              <a:t>How far is it from the school to Pat's house? (Infer it can't be miles and miles as she can walk with a heavy bag.)</a:t>
            </a:r>
          </a:p>
          <a:p>
            <a:pPr marL="0" indent="0">
              <a:buFontTx/>
              <a:buNone/>
            </a:pPr>
            <a:r>
              <a:rPr lang="en-GB" dirty="0">
                <a:latin typeface="TTE1ADC3B0t00"/>
              </a:rPr>
              <a:t>What homework rules might Pat's parents have? (Infer she has to do homework before going out shopping etc.)</a:t>
            </a:r>
          </a:p>
          <a:p>
            <a:pPr marL="0" indent="0">
              <a:buFontTx/>
              <a:buNone/>
            </a:pPr>
            <a:r>
              <a:rPr lang="en-GB" dirty="0">
                <a:latin typeface="TTE1ADC3B0t00"/>
              </a:rPr>
              <a:t>What was the weather like earlier in the day?(Infer it has been raining as there are puddles. We don't know if it still is.)</a:t>
            </a:r>
            <a:endParaRPr lang="en-GB" dirty="0"/>
          </a:p>
          <a:p>
            <a:endParaRPr lang="en-GB" dirty="0"/>
          </a:p>
        </p:txBody>
      </p:sp>
    </p:spTree>
    <p:extLst>
      <p:ext uri="{BB962C8B-B14F-4D97-AF65-F5344CB8AC3E}">
        <p14:creationId xmlns:p14="http://schemas.microsoft.com/office/powerpoint/2010/main" val="2535101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dirty="0" smtClean="0"/>
              <a:t>Language for effect </a:t>
            </a:r>
            <a:endParaRPr lang="en-GB" dirty="0"/>
          </a:p>
        </p:txBody>
      </p:sp>
      <p:sp>
        <p:nvSpPr>
          <p:cNvPr id="3" name="Content Placeholder 2"/>
          <p:cNvSpPr>
            <a:spLocks noGrp="1"/>
          </p:cNvSpPr>
          <p:nvPr>
            <p:ph idx="1"/>
          </p:nvPr>
        </p:nvSpPr>
        <p:spPr>
          <a:xfrm>
            <a:off x="457200" y="836712"/>
            <a:ext cx="8229600" cy="5289451"/>
          </a:xfrm>
        </p:spPr>
        <p:txBody>
          <a:bodyPr/>
          <a:lstStyle/>
          <a:p>
            <a:pPr marL="0" indent="0">
              <a:buNone/>
            </a:pPr>
            <a:r>
              <a:rPr lang="en-GB" dirty="0" smtClean="0"/>
              <a:t>This is about why the author has chosen certain words: what the impact is on the reader e.g. </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72816"/>
            <a:ext cx="6984776" cy="646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092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4168" y="116632"/>
            <a:ext cx="7954711"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369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19" y="1052736"/>
            <a:ext cx="816236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80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2636912"/>
            <a:ext cx="3468925" cy="181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27"/>
          <p:cNvSpPr>
            <a:spLocks noChangeShapeType="1"/>
          </p:cNvSpPr>
          <p:nvPr/>
        </p:nvSpPr>
        <p:spPr bwMode="auto">
          <a:xfrm flipH="1" flipV="1">
            <a:off x="1551144" y="2628685"/>
            <a:ext cx="1223962"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27"/>
          <p:cNvSpPr>
            <a:spLocks noChangeShapeType="1"/>
          </p:cNvSpPr>
          <p:nvPr/>
        </p:nvSpPr>
        <p:spPr bwMode="auto">
          <a:xfrm flipH="1" flipV="1">
            <a:off x="3563888" y="1332566"/>
            <a:ext cx="719906" cy="12961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16"/>
          <p:cNvSpPr>
            <a:spLocks noChangeShapeType="1"/>
          </p:cNvSpPr>
          <p:nvPr/>
        </p:nvSpPr>
        <p:spPr bwMode="auto">
          <a:xfrm flipV="1">
            <a:off x="4932040" y="1634856"/>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22"/>
          <p:cNvSpPr>
            <a:spLocks noChangeShapeType="1"/>
          </p:cNvSpPr>
          <p:nvPr/>
        </p:nvSpPr>
        <p:spPr bwMode="auto">
          <a:xfrm>
            <a:off x="4283794" y="4431650"/>
            <a:ext cx="0" cy="936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22"/>
          <p:cNvSpPr>
            <a:spLocks noChangeShapeType="1"/>
          </p:cNvSpPr>
          <p:nvPr/>
        </p:nvSpPr>
        <p:spPr bwMode="auto">
          <a:xfrm>
            <a:off x="4940316" y="4431650"/>
            <a:ext cx="423772" cy="1085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22"/>
          <p:cNvSpPr>
            <a:spLocks noChangeShapeType="1"/>
          </p:cNvSpPr>
          <p:nvPr/>
        </p:nvSpPr>
        <p:spPr bwMode="auto">
          <a:xfrm>
            <a:off x="5652119" y="4257464"/>
            <a:ext cx="791543" cy="9717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22"/>
          <p:cNvSpPr>
            <a:spLocks noChangeShapeType="1"/>
          </p:cNvSpPr>
          <p:nvPr/>
        </p:nvSpPr>
        <p:spPr bwMode="auto">
          <a:xfrm flipH="1">
            <a:off x="2627784" y="4257463"/>
            <a:ext cx="792088" cy="7193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6"/>
          <p:cNvSpPr>
            <a:spLocks noChangeShapeType="1"/>
          </p:cNvSpPr>
          <p:nvPr/>
        </p:nvSpPr>
        <p:spPr bwMode="auto">
          <a:xfrm flipV="1">
            <a:off x="5670916" y="1844824"/>
            <a:ext cx="485259" cy="10074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16"/>
          <p:cNvSpPr>
            <a:spLocks noChangeShapeType="1"/>
          </p:cNvSpPr>
          <p:nvPr/>
        </p:nvSpPr>
        <p:spPr bwMode="auto">
          <a:xfrm flipV="1">
            <a:off x="6257832" y="2714355"/>
            <a:ext cx="906455" cy="5871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16"/>
          <p:cNvSpPr>
            <a:spLocks noChangeShapeType="1"/>
          </p:cNvSpPr>
          <p:nvPr/>
        </p:nvSpPr>
        <p:spPr bwMode="auto">
          <a:xfrm>
            <a:off x="6156176" y="3906514"/>
            <a:ext cx="1440043" cy="5251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Text Box 5"/>
          <p:cNvSpPr txBox="1">
            <a:spLocks noChangeArrowheads="1"/>
          </p:cNvSpPr>
          <p:nvPr/>
        </p:nvSpPr>
        <p:spPr bwMode="auto">
          <a:xfrm>
            <a:off x="3922713" y="5517232"/>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admired</a:t>
            </a:r>
          </a:p>
        </p:txBody>
      </p:sp>
      <p:sp>
        <p:nvSpPr>
          <p:cNvPr id="5" name="Rectangle 4"/>
          <p:cNvSpPr/>
          <p:nvPr/>
        </p:nvSpPr>
        <p:spPr>
          <a:xfrm>
            <a:off x="1104775" y="5044588"/>
            <a:ext cx="1659096" cy="646331"/>
          </a:xfrm>
          <a:prstGeom prst="rect">
            <a:avLst/>
          </a:prstGeom>
        </p:spPr>
        <p:txBody>
          <a:bodyPr wrap="square">
            <a:spAutoFit/>
          </a:bodyPr>
          <a:lstStyle/>
          <a:p>
            <a:pPr>
              <a:spcBef>
                <a:spcPct val="50000"/>
              </a:spcBef>
            </a:pPr>
            <a:r>
              <a:rPr lang="en-GB" dirty="0"/>
              <a:t>Jewellery – rings, necklace</a:t>
            </a:r>
          </a:p>
        </p:txBody>
      </p:sp>
      <p:sp>
        <p:nvSpPr>
          <p:cNvPr id="6" name="Rectangle 5"/>
          <p:cNvSpPr/>
          <p:nvPr/>
        </p:nvSpPr>
        <p:spPr>
          <a:xfrm>
            <a:off x="679390" y="2330315"/>
            <a:ext cx="1472500" cy="369332"/>
          </a:xfrm>
          <a:prstGeom prst="rect">
            <a:avLst/>
          </a:prstGeom>
        </p:spPr>
        <p:txBody>
          <a:bodyPr wrap="square">
            <a:spAutoFit/>
          </a:bodyPr>
          <a:lstStyle/>
          <a:p>
            <a:pPr>
              <a:spcBef>
                <a:spcPct val="50000"/>
              </a:spcBef>
            </a:pPr>
            <a:r>
              <a:rPr lang="en-GB" dirty="0"/>
              <a:t>bling</a:t>
            </a:r>
          </a:p>
        </p:txBody>
      </p:sp>
      <p:sp>
        <p:nvSpPr>
          <p:cNvPr id="21" name="Text Box 26"/>
          <p:cNvSpPr txBox="1">
            <a:spLocks noChangeArrowheads="1"/>
          </p:cNvSpPr>
          <p:nvPr/>
        </p:nvSpPr>
        <p:spPr bwMode="auto">
          <a:xfrm>
            <a:off x="5008186" y="558924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precious</a:t>
            </a:r>
          </a:p>
        </p:txBody>
      </p:sp>
      <p:sp>
        <p:nvSpPr>
          <p:cNvPr id="22" name="Text Box 10"/>
          <p:cNvSpPr txBox="1">
            <a:spLocks noChangeArrowheads="1"/>
          </p:cNvSpPr>
          <p:nvPr/>
        </p:nvSpPr>
        <p:spPr bwMode="auto">
          <a:xfrm>
            <a:off x="2483247" y="1031032"/>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dirty="0"/>
              <a:t>expensive</a:t>
            </a:r>
          </a:p>
        </p:txBody>
      </p:sp>
      <p:sp>
        <p:nvSpPr>
          <p:cNvPr id="23" name="Text Box 14"/>
          <p:cNvSpPr txBox="1">
            <a:spLocks noChangeArrowheads="1"/>
          </p:cNvSpPr>
          <p:nvPr/>
        </p:nvSpPr>
        <p:spPr bwMode="auto">
          <a:xfrm>
            <a:off x="4174640" y="1262503"/>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beautiful</a:t>
            </a:r>
          </a:p>
        </p:txBody>
      </p:sp>
      <p:sp>
        <p:nvSpPr>
          <p:cNvPr id="24" name="Text Box 12"/>
          <p:cNvSpPr txBox="1">
            <a:spLocks noChangeArrowheads="1"/>
          </p:cNvSpPr>
          <p:nvPr/>
        </p:nvSpPr>
        <p:spPr bwMode="auto">
          <a:xfrm>
            <a:off x="7308825" y="4442502"/>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valuable</a:t>
            </a:r>
          </a:p>
        </p:txBody>
      </p:sp>
      <p:sp>
        <p:nvSpPr>
          <p:cNvPr id="25" name="Text Box 7"/>
          <p:cNvSpPr txBox="1">
            <a:spLocks noChangeArrowheads="1"/>
          </p:cNvSpPr>
          <p:nvPr/>
        </p:nvSpPr>
        <p:spPr bwMode="auto">
          <a:xfrm>
            <a:off x="6372200" y="5065994"/>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sparkly</a:t>
            </a:r>
          </a:p>
        </p:txBody>
      </p:sp>
      <p:sp>
        <p:nvSpPr>
          <p:cNvPr id="26" name="Text Box 6"/>
          <p:cNvSpPr txBox="1">
            <a:spLocks noChangeArrowheads="1"/>
          </p:cNvSpPr>
          <p:nvPr/>
        </p:nvSpPr>
        <p:spPr bwMode="auto">
          <a:xfrm>
            <a:off x="6156175" y="1387624"/>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envied</a:t>
            </a:r>
          </a:p>
        </p:txBody>
      </p:sp>
      <p:sp>
        <p:nvSpPr>
          <p:cNvPr id="27" name="Text Box 9"/>
          <p:cNvSpPr txBox="1">
            <a:spLocks noChangeArrowheads="1"/>
          </p:cNvSpPr>
          <p:nvPr/>
        </p:nvSpPr>
        <p:spPr bwMode="auto">
          <a:xfrm>
            <a:off x="7164287" y="2174606"/>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dirty="0"/>
              <a:t>rare</a:t>
            </a:r>
          </a:p>
        </p:txBody>
      </p:sp>
      <p:sp>
        <p:nvSpPr>
          <p:cNvPr id="7" name="Rectangle 6"/>
          <p:cNvSpPr/>
          <p:nvPr/>
        </p:nvSpPr>
        <p:spPr>
          <a:xfrm>
            <a:off x="3419872" y="3244334"/>
            <a:ext cx="2088232" cy="369332"/>
          </a:xfrm>
          <a:prstGeom prst="rect">
            <a:avLst/>
          </a:prstGeom>
        </p:spPr>
        <p:txBody>
          <a:bodyPr wrap="square">
            <a:spAutoFit/>
          </a:bodyPr>
          <a:lstStyle/>
          <a:p>
            <a:pPr algn="ctr">
              <a:spcBef>
                <a:spcPct val="50000"/>
              </a:spcBef>
            </a:pPr>
            <a:r>
              <a:rPr lang="en-GB" b="1" dirty="0"/>
              <a:t>diamonds</a:t>
            </a:r>
          </a:p>
        </p:txBody>
      </p:sp>
    </p:spTree>
    <p:extLst>
      <p:ext uri="{BB962C8B-B14F-4D97-AF65-F5344CB8AC3E}">
        <p14:creationId xmlns:p14="http://schemas.microsoft.com/office/powerpoint/2010/main" val="380618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normAutofit/>
          </a:bodyPr>
          <a:lstStyle/>
          <a:p>
            <a:pPr lvl="0" eaLnBrk="0" fontAlgn="base" hangingPunct="0">
              <a:lnSpc>
                <a:spcPct val="80000"/>
              </a:lnSpc>
              <a:spcAft>
                <a:spcPct val="0"/>
              </a:spcAft>
              <a:buNone/>
            </a:pPr>
            <a:r>
              <a:rPr lang="en-GB" sz="2400" b="1" kern="0" dirty="0" smtClean="0">
                <a:solidFill>
                  <a:srgbClr val="000000"/>
                </a:solidFill>
                <a:latin typeface="Arial"/>
              </a:rPr>
              <a:t>    - Award </a:t>
            </a:r>
            <a:r>
              <a:rPr lang="en-GB" sz="2400" b="1" kern="0" dirty="0">
                <a:solidFill>
                  <a:srgbClr val="000000"/>
                </a:solidFill>
                <a:latin typeface="Arial"/>
              </a:rPr>
              <a:t>1 mark for answers which refer only to </a:t>
            </a:r>
            <a:r>
              <a:rPr lang="en-GB" sz="2400" b="1" kern="0" dirty="0" smtClean="0">
                <a:solidFill>
                  <a:srgbClr val="000000"/>
                </a:solidFill>
                <a:latin typeface="Arial"/>
              </a:rPr>
              <a:t>the shining </a:t>
            </a:r>
            <a:r>
              <a:rPr lang="en-GB" sz="2400" b="1" kern="0" dirty="0">
                <a:solidFill>
                  <a:srgbClr val="000000"/>
                </a:solidFill>
                <a:latin typeface="Arial"/>
              </a:rPr>
              <a:t>/ glistening / sparkling quality of diamonds</a:t>
            </a:r>
            <a:r>
              <a:rPr lang="en-GB" sz="2400" b="1" kern="0" dirty="0" smtClean="0">
                <a:solidFill>
                  <a:srgbClr val="000000"/>
                </a:solidFill>
                <a:latin typeface="Arial"/>
              </a:rPr>
              <a:t>.</a:t>
            </a:r>
          </a:p>
          <a:p>
            <a:pPr lvl="0" eaLnBrk="0" fontAlgn="base" hangingPunct="0">
              <a:lnSpc>
                <a:spcPct val="80000"/>
              </a:lnSpc>
              <a:spcAft>
                <a:spcPct val="0"/>
              </a:spcAft>
              <a:buNone/>
            </a:pPr>
            <a:endParaRPr lang="en-GB" sz="2400" b="1" kern="0" dirty="0">
              <a:solidFill>
                <a:srgbClr val="000000"/>
              </a:solidFill>
              <a:latin typeface="Arial"/>
            </a:endParaRPr>
          </a:p>
          <a:p>
            <a:pPr lvl="0" eaLnBrk="0" fontAlgn="base" hangingPunct="0">
              <a:lnSpc>
                <a:spcPct val="80000"/>
              </a:lnSpc>
              <a:spcAft>
                <a:spcPct val="0"/>
              </a:spcAft>
              <a:buNone/>
            </a:pPr>
            <a:r>
              <a:rPr lang="en-GB" sz="2400" b="1" kern="0" dirty="0" smtClean="0">
                <a:solidFill>
                  <a:srgbClr val="000000"/>
                </a:solidFill>
                <a:latin typeface="Arial"/>
              </a:rPr>
              <a:t>    -Award </a:t>
            </a:r>
            <a:r>
              <a:rPr lang="en-GB" sz="2400" b="1" kern="0" dirty="0">
                <a:solidFill>
                  <a:srgbClr val="000000"/>
                </a:solidFill>
                <a:latin typeface="Arial"/>
              </a:rPr>
              <a:t>2 marks for answers which refer to other aspects of diamonds, such as their value or use in </a:t>
            </a:r>
            <a:r>
              <a:rPr lang="en-GB" sz="2400" b="1" kern="0" dirty="0" smtClean="0">
                <a:solidFill>
                  <a:srgbClr val="000000"/>
                </a:solidFill>
                <a:latin typeface="Arial"/>
              </a:rPr>
              <a:t>jewellery</a:t>
            </a:r>
          </a:p>
          <a:p>
            <a:pPr lvl="0" eaLnBrk="0" fontAlgn="base" hangingPunct="0">
              <a:lnSpc>
                <a:spcPct val="80000"/>
              </a:lnSpc>
              <a:spcAft>
                <a:spcPct val="0"/>
              </a:spcAft>
              <a:buNone/>
            </a:pPr>
            <a:endParaRPr lang="en-GB" sz="2400" b="1" kern="0" dirty="0">
              <a:solidFill>
                <a:srgbClr val="000000"/>
              </a:solidFill>
              <a:latin typeface="Arial"/>
            </a:endParaRPr>
          </a:p>
          <a:p>
            <a:pPr lvl="0" eaLnBrk="0" fontAlgn="base" hangingPunct="0">
              <a:lnSpc>
                <a:spcPct val="80000"/>
              </a:lnSpc>
              <a:spcAft>
                <a:spcPct val="0"/>
              </a:spcAft>
              <a:buNone/>
            </a:pPr>
            <a:r>
              <a:rPr lang="en-GB" sz="2400" b="1" kern="0" dirty="0">
                <a:solidFill>
                  <a:srgbClr val="000000"/>
                </a:solidFill>
                <a:latin typeface="Arial"/>
              </a:rPr>
              <a:t>E</a:t>
            </a:r>
            <a:r>
              <a:rPr lang="en-GB" sz="2400" b="1" kern="0" dirty="0" smtClean="0">
                <a:solidFill>
                  <a:srgbClr val="000000"/>
                </a:solidFill>
                <a:latin typeface="Arial"/>
              </a:rPr>
              <a:t>.g.</a:t>
            </a:r>
            <a:endParaRPr lang="en-GB" sz="2400" b="1" kern="0" dirty="0">
              <a:solidFill>
                <a:srgbClr val="000000"/>
              </a:solidFill>
              <a:latin typeface="Arial"/>
            </a:endParaRPr>
          </a:p>
          <a:p>
            <a:pPr marL="0" lvl="0" indent="0" eaLnBrk="0" fontAlgn="base" hangingPunct="0">
              <a:lnSpc>
                <a:spcPct val="80000"/>
              </a:lnSpc>
              <a:spcAft>
                <a:spcPct val="0"/>
              </a:spcAft>
              <a:buNone/>
            </a:pPr>
            <a:r>
              <a:rPr lang="en-GB" sz="2400" b="1" kern="0" dirty="0" smtClean="0">
                <a:solidFill>
                  <a:srgbClr val="000000"/>
                </a:solidFill>
                <a:latin typeface="Arial"/>
              </a:rPr>
              <a:t>-shiny</a:t>
            </a:r>
            <a:r>
              <a:rPr lang="en-GB" sz="2400" b="1" kern="0" dirty="0">
                <a:solidFill>
                  <a:srgbClr val="000000"/>
                </a:solidFill>
                <a:latin typeface="Arial"/>
              </a:rPr>
              <a:t>, glittering and valuable;</a:t>
            </a:r>
          </a:p>
          <a:p>
            <a:pPr marL="0" lvl="0" indent="0" eaLnBrk="0" fontAlgn="base" hangingPunct="0">
              <a:lnSpc>
                <a:spcPct val="80000"/>
              </a:lnSpc>
              <a:spcAft>
                <a:spcPct val="0"/>
              </a:spcAft>
              <a:buNone/>
            </a:pPr>
            <a:r>
              <a:rPr lang="en-GB" sz="2400" b="1" kern="0" dirty="0" smtClean="0">
                <a:solidFill>
                  <a:srgbClr val="000000"/>
                </a:solidFill>
                <a:latin typeface="Arial"/>
              </a:rPr>
              <a:t>-the </a:t>
            </a:r>
            <a:r>
              <a:rPr lang="en-GB" sz="2400" b="1" kern="0" dirty="0">
                <a:solidFill>
                  <a:srgbClr val="000000"/>
                </a:solidFill>
                <a:latin typeface="Arial"/>
              </a:rPr>
              <a:t>webs are like diamond necklaces because the spider’s silk is like the thread on which the diamonds of dewdrops are laced;</a:t>
            </a:r>
          </a:p>
          <a:p>
            <a:pPr marL="0" lvl="0" indent="0" eaLnBrk="0" fontAlgn="base" hangingPunct="0">
              <a:lnSpc>
                <a:spcPct val="80000"/>
              </a:lnSpc>
              <a:spcAft>
                <a:spcPct val="0"/>
              </a:spcAft>
              <a:buNone/>
            </a:pPr>
            <a:r>
              <a:rPr lang="en-GB" sz="2400" b="1" kern="0" dirty="0" smtClean="0">
                <a:solidFill>
                  <a:srgbClr val="000000"/>
                </a:solidFill>
                <a:latin typeface="Arial"/>
              </a:rPr>
              <a:t>-the </a:t>
            </a:r>
            <a:r>
              <a:rPr lang="en-GB" sz="2400" b="1" kern="0" dirty="0">
                <a:solidFill>
                  <a:srgbClr val="000000"/>
                </a:solidFill>
                <a:latin typeface="Arial"/>
              </a:rPr>
              <a:t>web is as precious to the spider as a diamond is to us and it is also beautiful the way it shines in the sun;</a:t>
            </a:r>
          </a:p>
          <a:p>
            <a:pPr marL="0" lvl="0" indent="0" eaLnBrk="0" fontAlgn="base" hangingPunct="0">
              <a:lnSpc>
                <a:spcPct val="80000"/>
              </a:lnSpc>
              <a:spcAft>
                <a:spcPct val="0"/>
              </a:spcAft>
              <a:buNone/>
            </a:pPr>
            <a:r>
              <a:rPr lang="en-GB" sz="2400" b="1" kern="0" dirty="0" smtClean="0">
                <a:solidFill>
                  <a:srgbClr val="000000"/>
                </a:solidFill>
                <a:latin typeface="Arial"/>
              </a:rPr>
              <a:t>-beautiful </a:t>
            </a:r>
            <a:r>
              <a:rPr lang="en-GB" sz="2400" b="1" kern="0" dirty="0">
                <a:solidFill>
                  <a:srgbClr val="000000"/>
                </a:solidFill>
                <a:latin typeface="Arial"/>
              </a:rPr>
              <a:t>chains of crystals, transparent and sparkling.</a:t>
            </a:r>
          </a:p>
          <a:p>
            <a:endParaRPr lang="en-GB" dirty="0"/>
          </a:p>
        </p:txBody>
      </p:sp>
    </p:spTree>
    <p:extLst>
      <p:ext uri="{BB962C8B-B14F-4D97-AF65-F5344CB8AC3E}">
        <p14:creationId xmlns:p14="http://schemas.microsoft.com/office/powerpoint/2010/main" val="2437120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pPr marL="0" indent="0">
              <a:buNone/>
            </a:pPr>
            <a:r>
              <a:rPr lang="en-GB" b="1" i="1" dirty="0"/>
              <a:t>… it took nearly a year for news about the discovery of gold to </a:t>
            </a:r>
            <a:r>
              <a:rPr lang="en-GB" b="1" i="1" u="sng" dirty="0"/>
              <a:t>leak</a:t>
            </a:r>
            <a:r>
              <a:rPr lang="en-GB" b="1" i="1" dirty="0"/>
              <a:t> out …</a:t>
            </a:r>
            <a:r>
              <a:rPr lang="en-GB" i="1" dirty="0"/>
              <a:t/>
            </a:r>
            <a:br>
              <a:rPr lang="en-GB" i="1" dirty="0"/>
            </a:br>
            <a:r>
              <a:rPr lang="en-GB" i="1" dirty="0"/>
              <a:t/>
            </a:r>
            <a:br>
              <a:rPr lang="en-GB" i="1" dirty="0"/>
            </a:br>
            <a:r>
              <a:rPr lang="en-GB" dirty="0"/>
              <a:t>What does the word </a:t>
            </a:r>
            <a:r>
              <a:rPr lang="en-GB" i="1" dirty="0"/>
              <a:t>leak </a:t>
            </a:r>
            <a:r>
              <a:rPr lang="en-GB" dirty="0"/>
              <a:t>suggest about the way the news spread?</a:t>
            </a:r>
            <a:br>
              <a:rPr lang="en-GB" dirty="0"/>
            </a:br>
            <a:r>
              <a:rPr lang="en-GB" dirty="0"/>
              <a:t/>
            </a:r>
            <a:br>
              <a:rPr lang="en-GB" dirty="0"/>
            </a:br>
            <a:r>
              <a:rPr lang="en-GB" dirty="0" smtClean="0"/>
              <a:t>Create a word association for this to answer the question…</a:t>
            </a:r>
            <a:r>
              <a:rPr lang="en-GB" dirty="0"/>
              <a:t/>
            </a:r>
            <a:br>
              <a:rPr lang="en-GB" dirty="0"/>
            </a:br>
            <a:endParaRPr lang="en-GB" dirty="0"/>
          </a:p>
        </p:txBody>
      </p:sp>
    </p:spTree>
    <p:extLst>
      <p:ext uri="{BB962C8B-B14F-4D97-AF65-F5344CB8AC3E}">
        <p14:creationId xmlns:p14="http://schemas.microsoft.com/office/powerpoint/2010/main" val="4040692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Writers purpose </a:t>
            </a:r>
            <a:endParaRPr lang="en-GB" dirty="0"/>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GB" sz="4000" dirty="0" smtClean="0"/>
              <a:t>For these questions, children have to work out what the overall purpose of a text is e.g. is it written to:</a:t>
            </a:r>
          </a:p>
          <a:p>
            <a:pPr marL="0" indent="0">
              <a:buNone/>
            </a:pPr>
            <a:endParaRPr lang="en-GB" sz="4000" dirty="0" smtClean="0"/>
          </a:p>
          <a:p>
            <a:pPr marL="0" indent="0">
              <a:buNone/>
            </a:pPr>
            <a:r>
              <a:rPr lang="en-GB" sz="4000" dirty="0" smtClean="0"/>
              <a:t>inform, persuade, create suspense, amuse, advise, describe?  </a:t>
            </a:r>
            <a:r>
              <a:rPr lang="en-GB" sz="4000" dirty="0" err="1"/>
              <a:t>E</a:t>
            </a:r>
            <a:r>
              <a:rPr lang="en-GB" sz="4000" dirty="0" err="1" smtClean="0"/>
              <a:t>tc</a:t>
            </a:r>
            <a:endParaRPr lang="en-GB" sz="4000" dirty="0"/>
          </a:p>
        </p:txBody>
      </p:sp>
    </p:spTree>
    <p:extLst>
      <p:ext uri="{BB962C8B-B14F-4D97-AF65-F5344CB8AC3E}">
        <p14:creationId xmlns:p14="http://schemas.microsoft.com/office/powerpoint/2010/main" val="185917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for today:</a:t>
            </a:r>
            <a:endParaRPr lang="en-GB" dirty="0"/>
          </a:p>
        </p:txBody>
      </p:sp>
      <p:sp>
        <p:nvSpPr>
          <p:cNvPr id="3" name="Content Placeholder 2"/>
          <p:cNvSpPr>
            <a:spLocks noGrp="1"/>
          </p:cNvSpPr>
          <p:nvPr>
            <p:ph idx="1"/>
          </p:nvPr>
        </p:nvSpPr>
        <p:spPr/>
        <p:txBody>
          <a:bodyPr/>
          <a:lstStyle/>
          <a:p>
            <a:pPr marL="0" indent="0">
              <a:buNone/>
            </a:pPr>
            <a:r>
              <a:rPr lang="en-GB" dirty="0" smtClean="0"/>
              <a:t>To give you, the parents, more information about how we teach reading in school</a:t>
            </a:r>
          </a:p>
          <a:p>
            <a:pPr marL="0" indent="0">
              <a:buNone/>
            </a:pPr>
            <a:endParaRPr lang="en-GB" dirty="0" smtClean="0"/>
          </a:p>
          <a:p>
            <a:pPr marL="0" indent="0">
              <a:buNone/>
            </a:pPr>
            <a:r>
              <a:rPr lang="en-GB" dirty="0" smtClean="0"/>
              <a:t>and </a:t>
            </a:r>
          </a:p>
          <a:p>
            <a:pPr marL="0" indent="0">
              <a:buNone/>
            </a:pPr>
            <a:endParaRPr lang="en-GB" dirty="0" smtClean="0"/>
          </a:p>
          <a:p>
            <a:pPr marL="0" indent="0">
              <a:buNone/>
            </a:pPr>
            <a:r>
              <a:rPr lang="en-GB" dirty="0" smtClean="0"/>
              <a:t>to help explain how you can support your children at home.</a:t>
            </a:r>
            <a:endParaRPr lang="en-GB" dirty="0"/>
          </a:p>
        </p:txBody>
      </p:sp>
    </p:spTree>
    <p:extLst>
      <p:ext uri="{BB962C8B-B14F-4D97-AF65-F5344CB8AC3E}">
        <p14:creationId xmlns:p14="http://schemas.microsoft.com/office/powerpoint/2010/main" val="4224397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457200" y="1268760"/>
            <a:ext cx="8229600" cy="5256583"/>
          </a:xfrm>
        </p:spPr>
        <p:txBody>
          <a:bodyPr>
            <a:normAutofit fontScale="92500" lnSpcReduction="20000"/>
          </a:bodyPr>
          <a:lstStyle/>
          <a:p>
            <a:pPr marL="0" indent="0">
              <a:buNone/>
            </a:pPr>
            <a:r>
              <a:rPr lang="en-GB" dirty="0" smtClean="0"/>
              <a:t>I love the way the Italians park. You turn any street corner in Rome and it looks as if you’ve just missed a parking competition for blind people. Cars are pointed in every direction, half on the pavements and half off, facing in, facing sideways, blocking garages and side streets and phone boxes, fitted into spaces so tight that the only possible way out would be through the sun roof!</a:t>
            </a:r>
          </a:p>
          <a:p>
            <a:pPr marL="0" indent="0">
              <a:buNone/>
            </a:pPr>
            <a:endParaRPr lang="en-GB" dirty="0"/>
          </a:p>
          <a:p>
            <a:pPr marL="0" indent="0">
              <a:buNone/>
            </a:pPr>
            <a:r>
              <a:rPr lang="en-GB" dirty="0" smtClean="0"/>
              <a:t>What was the writer trying to do in this text?</a:t>
            </a:r>
          </a:p>
          <a:p>
            <a:pPr marL="0" indent="0">
              <a:buNone/>
            </a:pPr>
            <a:r>
              <a:rPr lang="en-GB" dirty="0" smtClean="0"/>
              <a:t>Advise? Entertain? Give information? Give an opinion? What clues are there to tell you this?</a:t>
            </a:r>
            <a:endParaRPr lang="en-GB" dirty="0"/>
          </a:p>
        </p:txBody>
      </p:sp>
    </p:spTree>
    <p:extLst>
      <p:ext uri="{BB962C8B-B14F-4D97-AF65-F5344CB8AC3E}">
        <p14:creationId xmlns:p14="http://schemas.microsoft.com/office/powerpoint/2010/main" val="2366961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and organisation</a:t>
            </a:r>
            <a:endParaRPr lang="en-GB" dirty="0"/>
          </a:p>
        </p:txBody>
      </p:sp>
      <p:sp>
        <p:nvSpPr>
          <p:cNvPr id="3" name="Content Placeholder 2"/>
          <p:cNvSpPr>
            <a:spLocks noGrp="1"/>
          </p:cNvSpPr>
          <p:nvPr>
            <p:ph idx="1"/>
          </p:nvPr>
        </p:nvSpPr>
        <p:spPr/>
        <p:txBody>
          <a:bodyPr/>
          <a:lstStyle/>
          <a:p>
            <a:pPr marL="0" indent="0">
              <a:buFontTx/>
              <a:buNone/>
            </a:pPr>
            <a:r>
              <a:rPr lang="en-GB" dirty="0"/>
              <a:t>Firstly, know, understand and be able to identify the presentational devices used</a:t>
            </a:r>
          </a:p>
          <a:p>
            <a:pPr marL="0" indent="0">
              <a:buFontTx/>
              <a:buNone/>
            </a:pPr>
            <a:endParaRPr lang="en-GB" dirty="0"/>
          </a:p>
          <a:p>
            <a:pPr marL="0" indent="0">
              <a:buFontTx/>
              <a:buNone/>
            </a:pPr>
            <a:r>
              <a:rPr lang="en-GB" dirty="0"/>
              <a:t>Secondly, explain why these devices are used and the effect they have in context. </a:t>
            </a:r>
            <a:r>
              <a:rPr lang="en-GB" i="1" dirty="0"/>
              <a:t>(this is the hard bit!)</a:t>
            </a:r>
          </a:p>
          <a:p>
            <a:endParaRPr lang="en-GB" dirty="0"/>
          </a:p>
        </p:txBody>
      </p:sp>
    </p:spTree>
    <p:extLst>
      <p:ext uri="{BB962C8B-B14F-4D97-AF65-F5344CB8AC3E}">
        <p14:creationId xmlns:p14="http://schemas.microsoft.com/office/powerpoint/2010/main" val="3776897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908720"/>
            <a:ext cx="8363272" cy="5544616"/>
          </a:xfrm>
        </p:spPr>
        <p:txBody>
          <a:bodyPr>
            <a:normAutofit lnSpcReduction="10000"/>
          </a:bodyPr>
          <a:lstStyle/>
          <a:p>
            <a:r>
              <a:rPr lang="en-GB" dirty="0"/>
              <a:t>Tables, diagrams and boxed texts</a:t>
            </a:r>
          </a:p>
          <a:p>
            <a:r>
              <a:rPr lang="en-GB" dirty="0"/>
              <a:t>Pictures including arrows to show movement</a:t>
            </a:r>
          </a:p>
          <a:p>
            <a:r>
              <a:rPr lang="en-GB" dirty="0"/>
              <a:t>Font: bold, italics, capitals</a:t>
            </a:r>
          </a:p>
          <a:p>
            <a:r>
              <a:rPr lang="en-GB" dirty="0"/>
              <a:t>Quotations/ inverted commas</a:t>
            </a:r>
          </a:p>
          <a:p>
            <a:r>
              <a:rPr lang="en-GB" dirty="0"/>
              <a:t>Specific punctuation e.g. bullet points, ellipsis</a:t>
            </a:r>
          </a:p>
          <a:p>
            <a:r>
              <a:rPr lang="en-GB" dirty="0"/>
              <a:t>Headings/subheadings</a:t>
            </a:r>
          </a:p>
          <a:p>
            <a:r>
              <a:rPr lang="en-GB" dirty="0"/>
              <a:t>Paragraph lengths and sentence lengths/ and </a:t>
            </a:r>
            <a:r>
              <a:rPr lang="en-GB" dirty="0" smtClean="0"/>
              <a:t>order</a:t>
            </a:r>
          </a:p>
          <a:p>
            <a:endParaRPr lang="en-GB" dirty="0"/>
          </a:p>
          <a:p>
            <a:pPr marL="0" indent="0">
              <a:buNone/>
            </a:pPr>
            <a:r>
              <a:rPr lang="en-GB" dirty="0" smtClean="0"/>
              <a:t>Plus more!</a:t>
            </a:r>
            <a:endParaRPr lang="en-GB" dirty="0"/>
          </a:p>
          <a:p>
            <a:pPr marL="0" indent="0">
              <a:buNone/>
            </a:pPr>
            <a:endParaRPr lang="en-GB" dirty="0"/>
          </a:p>
        </p:txBody>
      </p:sp>
    </p:spTree>
    <p:extLst>
      <p:ext uri="{BB962C8B-B14F-4D97-AF65-F5344CB8AC3E}">
        <p14:creationId xmlns:p14="http://schemas.microsoft.com/office/powerpoint/2010/main" val="3221609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r="38409" b="13393"/>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ChangeArrowheads="1"/>
          </p:cNvSpPr>
          <p:nvPr/>
        </p:nvSpPr>
        <p:spPr bwMode="auto">
          <a:xfrm rot="549690">
            <a:off x="6845300" y="482600"/>
            <a:ext cx="1978025" cy="4192588"/>
          </a:xfrm>
          <a:prstGeom prst="rect">
            <a:avLst/>
          </a:prstGeom>
          <a:solidFill>
            <a:srgbClr val="CCF0DA"/>
          </a:solidFill>
          <a:ln w="7620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20000"/>
              </a:lnSpc>
            </a:pPr>
            <a:r>
              <a:rPr lang="en-GB" altLang="en-US" sz="1400" b="1" u="sng">
                <a:solidFill>
                  <a:srgbClr val="000000"/>
                </a:solidFill>
              </a:rPr>
              <a:t>GIANT Tortoise Facts</a:t>
            </a:r>
          </a:p>
          <a:p>
            <a:pPr eaLnBrk="1" hangingPunct="1">
              <a:lnSpc>
                <a:spcPct val="120000"/>
              </a:lnSpc>
              <a:buFontTx/>
              <a:buChar char="•"/>
            </a:pPr>
            <a:endParaRPr lang="en-GB" altLang="en-US" sz="1400" b="1" u="sng">
              <a:solidFill>
                <a:srgbClr val="000000"/>
              </a:solidFill>
            </a:endParaRPr>
          </a:p>
          <a:p>
            <a:pPr eaLnBrk="1" hangingPunct="1">
              <a:lnSpc>
                <a:spcPct val="120000"/>
              </a:lnSpc>
              <a:buFontTx/>
              <a:buChar char="•"/>
            </a:pPr>
            <a:r>
              <a:rPr lang="en-GB" altLang="en-US" sz="1200">
                <a:solidFill>
                  <a:srgbClr val="000000"/>
                </a:solidFill>
              </a:rPr>
              <a:t>Are the largest terrestrial reptiles on earth.</a:t>
            </a:r>
          </a:p>
          <a:p>
            <a:pPr>
              <a:lnSpc>
                <a:spcPct val="120000"/>
              </a:lnSpc>
              <a:buFontTx/>
              <a:buChar char="•"/>
            </a:pPr>
            <a:r>
              <a:rPr lang="en-GB" altLang="en-US" sz="1200">
                <a:solidFill>
                  <a:srgbClr val="000000"/>
                </a:solidFill>
              </a:rPr>
              <a:t>Weigh up to 300kg</a:t>
            </a:r>
          </a:p>
          <a:p>
            <a:pPr>
              <a:lnSpc>
                <a:spcPct val="120000"/>
              </a:lnSpc>
              <a:buFontTx/>
              <a:buChar char="•"/>
            </a:pPr>
            <a:r>
              <a:rPr lang="en-GB" altLang="en-US" sz="1200">
                <a:solidFill>
                  <a:srgbClr val="000000"/>
                </a:solidFill>
              </a:rPr>
              <a:t>May live for more than 150 years</a:t>
            </a:r>
          </a:p>
          <a:p>
            <a:pPr>
              <a:lnSpc>
                <a:spcPct val="120000"/>
              </a:lnSpc>
              <a:buFontTx/>
              <a:buChar char="•"/>
            </a:pPr>
            <a:r>
              <a:rPr lang="en-GB" altLang="en-US" sz="1200">
                <a:solidFill>
                  <a:srgbClr val="000000"/>
                </a:solidFill>
              </a:rPr>
              <a:t>Colonized Galapagos from South America some 2-3 million years ago</a:t>
            </a:r>
          </a:p>
          <a:p>
            <a:pPr>
              <a:lnSpc>
                <a:spcPct val="120000"/>
              </a:lnSpc>
              <a:buFontTx/>
              <a:buChar char="•"/>
            </a:pPr>
            <a:r>
              <a:rPr lang="en-GB" altLang="en-US" sz="1200">
                <a:solidFill>
                  <a:srgbClr val="000000"/>
                </a:solidFill>
              </a:rPr>
              <a:t>Once occurred on 10 islands. Today, wild tortoises are restricted to just 6 islands</a:t>
            </a:r>
          </a:p>
          <a:p>
            <a:pPr>
              <a:lnSpc>
                <a:spcPct val="120000"/>
              </a:lnSpc>
              <a:buFontTx/>
              <a:buChar char="•"/>
            </a:pPr>
            <a:r>
              <a:rPr lang="en-GB" altLang="en-US" sz="1200">
                <a:solidFill>
                  <a:srgbClr val="000000"/>
                </a:solidFill>
              </a:rPr>
              <a:t>May have comprised 15 sub-species, while today only 11 are recognized.</a:t>
            </a:r>
          </a:p>
        </p:txBody>
      </p:sp>
      <p:grpSp>
        <p:nvGrpSpPr>
          <p:cNvPr id="7172" name="Group 4"/>
          <p:cNvGrpSpPr>
            <a:grpSpLocks/>
          </p:cNvGrpSpPr>
          <p:nvPr/>
        </p:nvGrpSpPr>
        <p:grpSpPr bwMode="auto">
          <a:xfrm>
            <a:off x="0" y="188913"/>
            <a:ext cx="3708400" cy="3240087"/>
            <a:chOff x="45" y="0"/>
            <a:chExt cx="3016" cy="2344"/>
          </a:xfrm>
        </p:grpSpPr>
        <p:sp>
          <p:nvSpPr>
            <p:cNvPr id="7175" name="Rectangle 5"/>
            <p:cNvSpPr>
              <a:spLocks noChangeArrowheads="1"/>
            </p:cNvSpPr>
            <p:nvPr/>
          </p:nvSpPr>
          <p:spPr bwMode="auto">
            <a:xfrm>
              <a:off x="45" y="0"/>
              <a:ext cx="3016" cy="2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200">
                <a:solidFill>
                  <a:srgbClr val="000000"/>
                </a:solidFill>
              </a:endParaRPr>
            </a:p>
          </p:txBody>
        </p:sp>
        <p:pic>
          <p:nvPicPr>
            <p:cNvPr id="71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73"/>
              <a:ext cx="2760"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Text Box 7"/>
            <p:cNvSpPr txBox="1">
              <a:spLocks noChangeArrowheads="1"/>
            </p:cNvSpPr>
            <p:nvPr/>
          </p:nvSpPr>
          <p:spPr bwMode="auto">
            <a:xfrm>
              <a:off x="158" y="1802"/>
              <a:ext cx="2722"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200">
                  <a:solidFill>
                    <a:srgbClr val="000000"/>
                  </a:solidFill>
                </a:rPr>
                <a:t>Lonesome George' at the breeding centre Fausto Llerena on the Galapagos' Santa Cruz Island. </a:t>
              </a:r>
            </a:p>
            <a:p>
              <a:pPr eaLnBrk="1" hangingPunct="1">
                <a:spcBef>
                  <a:spcPct val="50000"/>
                </a:spcBef>
              </a:pPr>
              <a:r>
                <a:rPr lang="en-GB" altLang="en-US" sz="1200">
                  <a:solidFill>
                    <a:srgbClr val="000000"/>
                  </a:solidFill>
                </a:rPr>
                <a:t>Photograph: AFP/Getty Images</a:t>
              </a:r>
            </a:p>
          </p:txBody>
        </p:sp>
      </p:grpSp>
      <p:sp>
        <p:nvSpPr>
          <p:cNvPr id="7173" name="Rectangle 8"/>
          <p:cNvSpPr>
            <a:spLocks noChangeArrowheads="1"/>
          </p:cNvSpPr>
          <p:nvPr/>
        </p:nvSpPr>
        <p:spPr bwMode="auto">
          <a:xfrm rot="-868000">
            <a:off x="3878263" y="2551113"/>
            <a:ext cx="2763837" cy="4413250"/>
          </a:xfrm>
          <a:prstGeom prst="rect">
            <a:avLst/>
          </a:prstGeom>
          <a:solidFill>
            <a:srgbClr val="EBEA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90000"/>
              </a:lnSpc>
            </a:pPr>
            <a:endParaRPr lang="en-GB" altLang="en-US" sz="1200" b="1">
              <a:solidFill>
                <a:srgbClr val="000000"/>
              </a:solidFill>
            </a:endParaRPr>
          </a:p>
          <a:p>
            <a:pPr eaLnBrk="1" hangingPunct="1">
              <a:lnSpc>
                <a:spcPct val="90000"/>
              </a:lnSpc>
            </a:pPr>
            <a:r>
              <a:rPr lang="en-GB" altLang="en-US" sz="1200" b="1" u="sng">
                <a:solidFill>
                  <a:srgbClr val="000000"/>
                </a:solidFill>
              </a:rPr>
              <a:t>Lonesome George Key Facts</a:t>
            </a:r>
            <a:r>
              <a:rPr lang="en-GB" altLang="en-US" sz="1200">
                <a:solidFill>
                  <a:srgbClr val="000000"/>
                </a:solidFill>
              </a:rPr>
              <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Species:</a:t>
            </a:r>
            <a:r>
              <a:rPr lang="en-GB" altLang="en-US" sz="1200">
                <a:solidFill>
                  <a:srgbClr val="000000"/>
                </a:solidFill>
              </a:rPr>
              <a:t> Geochelone abingdoni</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Common name:</a:t>
            </a:r>
            <a:r>
              <a:rPr lang="en-GB" altLang="en-US" sz="1200">
                <a:solidFill>
                  <a:srgbClr val="000000"/>
                </a:solidFill>
              </a:rPr>
              <a:t> Pinta giant tortoise, “Lonesome George”</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Size:</a:t>
            </a:r>
            <a:r>
              <a:rPr lang="en-GB" altLang="en-US" sz="1200">
                <a:solidFill>
                  <a:srgbClr val="000000"/>
                </a:solidFill>
              </a:rPr>
              <a:t> 102cm across shell, 88kg in weight</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Habitat:</a:t>
            </a:r>
            <a:r>
              <a:rPr lang="en-GB" altLang="en-US" sz="1200">
                <a:solidFill>
                  <a:srgbClr val="000000"/>
                </a:solidFill>
              </a:rPr>
              <a:t> Charles Darwin Research Station corral</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Diet:</a:t>
            </a:r>
            <a:r>
              <a:rPr lang="en-GB" altLang="en-US" sz="1200">
                <a:solidFill>
                  <a:srgbClr val="000000"/>
                </a:solidFill>
              </a:rPr>
              <a:t> herbivore</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Range:</a:t>
            </a:r>
            <a:r>
              <a:rPr lang="en-GB" altLang="en-US" sz="1200">
                <a:solidFill>
                  <a:srgbClr val="000000"/>
                </a:solidFill>
              </a:rPr>
              <a:t> None present on Pinta, “Lonesome George” resides at Charles Darwin Research Station</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Status:</a:t>
            </a:r>
            <a:r>
              <a:rPr lang="en-GB" altLang="en-US" sz="1200">
                <a:solidFill>
                  <a:srgbClr val="000000"/>
                </a:solidFill>
              </a:rPr>
              <a:t> Pinta species is nearing Extinction</a:t>
            </a:r>
            <a:br>
              <a:rPr lang="en-GB" altLang="en-US" sz="1200">
                <a:solidFill>
                  <a:srgbClr val="000000"/>
                </a:solidFill>
              </a:rPr>
            </a:br>
            <a:r>
              <a:rPr lang="en-GB" altLang="en-US" sz="1200">
                <a:solidFill>
                  <a:srgbClr val="000000"/>
                </a:solidFill>
              </a:rPr>
              <a:t/>
            </a:r>
            <a:br>
              <a:rPr lang="en-GB" altLang="en-US" sz="1200">
                <a:solidFill>
                  <a:srgbClr val="000000"/>
                </a:solidFill>
              </a:rPr>
            </a:br>
            <a:r>
              <a:rPr lang="en-GB" altLang="en-US" sz="1200" b="1">
                <a:solidFill>
                  <a:srgbClr val="000000"/>
                </a:solidFill>
              </a:rPr>
              <a:t>Threatened by:</a:t>
            </a:r>
            <a:r>
              <a:rPr lang="en-GB" altLang="en-US" sz="1200">
                <a:solidFill>
                  <a:srgbClr val="000000"/>
                </a:solidFill>
              </a:rPr>
              <a:t> introduced species, habitat destruction, historical predation by humans </a:t>
            </a:r>
          </a:p>
        </p:txBody>
      </p:sp>
      <p:sp>
        <p:nvSpPr>
          <p:cNvPr id="7174" name="Rectangle 9"/>
          <p:cNvSpPr>
            <a:spLocks noChangeArrowheads="1"/>
          </p:cNvSpPr>
          <p:nvPr/>
        </p:nvSpPr>
        <p:spPr bwMode="auto">
          <a:xfrm rot="643094">
            <a:off x="158750" y="4449763"/>
            <a:ext cx="3095625" cy="1552575"/>
          </a:xfrm>
          <a:prstGeom prst="rect">
            <a:avLst/>
          </a:prstGeom>
          <a:solidFill>
            <a:srgbClr val="EBEA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GB" altLang="en-US" sz="1200" b="1" u="sng">
                <a:solidFill>
                  <a:srgbClr val="000000"/>
                </a:solidFill>
              </a:rPr>
              <a:t>Further Details</a:t>
            </a:r>
          </a:p>
          <a:p>
            <a:pPr eaLnBrk="1" hangingPunct="1"/>
            <a:endParaRPr lang="en-GB" altLang="en-US" sz="1200">
              <a:solidFill>
                <a:srgbClr val="000000"/>
              </a:solidFill>
            </a:endParaRPr>
          </a:p>
          <a:p>
            <a:pPr eaLnBrk="1" hangingPunct="1"/>
            <a:r>
              <a:rPr lang="en-GB" altLang="en-US" sz="1200">
                <a:solidFill>
                  <a:srgbClr val="000000"/>
                </a:solidFill>
              </a:rPr>
              <a:t>There is a reward of $10,000 for the discovery of a Pinta female </a:t>
            </a:r>
          </a:p>
          <a:p>
            <a:pPr eaLnBrk="1" hangingPunct="1"/>
            <a:endParaRPr lang="en-GB" altLang="en-US" sz="1200">
              <a:solidFill>
                <a:srgbClr val="000000"/>
              </a:solidFill>
            </a:endParaRPr>
          </a:p>
          <a:p>
            <a:pPr eaLnBrk="1" hangingPunct="1"/>
            <a:r>
              <a:rPr lang="en-GB" altLang="en-US" sz="1200">
                <a:solidFill>
                  <a:srgbClr val="000000"/>
                </a:solidFill>
              </a:rPr>
              <a:t>There are other giant tortoises which are located on other islands of the </a:t>
            </a:r>
            <a:r>
              <a:rPr lang="en-GB" altLang="en-US" sz="1200">
                <a:solidFill>
                  <a:srgbClr val="000000"/>
                </a:solidFill>
                <a:hlinkClick r:id="rId5" action="ppaction://hlinksldjump"/>
              </a:rPr>
              <a:t>Galapagos Islands. </a:t>
            </a:r>
            <a:endParaRPr lang="en-GB" altLang="en-US" sz="1200">
              <a:solidFill>
                <a:srgbClr val="000000"/>
              </a:solidFill>
            </a:endParaRPr>
          </a:p>
        </p:txBody>
      </p:sp>
    </p:spTree>
    <p:extLst>
      <p:ext uri="{BB962C8B-B14F-4D97-AF65-F5344CB8AC3E}">
        <p14:creationId xmlns:p14="http://schemas.microsoft.com/office/powerpoint/2010/main" val="920813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7956376" cy="596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014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696" y="764704"/>
            <a:ext cx="8091743" cy="606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80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 must interact with </a:t>
            </a:r>
            <a:r>
              <a:rPr lang="en-GB" dirty="0"/>
              <a:t>texts as </a:t>
            </a:r>
            <a:r>
              <a:rPr lang="en-GB" b="1" dirty="0"/>
              <a:t>active</a:t>
            </a:r>
            <a:r>
              <a:rPr lang="en-GB" dirty="0"/>
              <a:t> readers</a:t>
            </a: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marL="0" indent="0">
              <a:buNone/>
            </a:pPr>
            <a:endParaRPr lang="en-GB" dirty="0" smtClean="0"/>
          </a:p>
          <a:p>
            <a:pPr marL="0" indent="0">
              <a:buNone/>
            </a:pPr>
            <a:r>
              <a:rPr lang="en-GB" dirty="0"/>
              <a:t>‘unpicking the authorial techniques’ </a:t>
            </a:r>
            <a:r>
              <a:rPr lang="en-GB" dirty="0" smtClean="0"/>
              <a:t>is important. </a:t>
            </a:r>
            <a:r>
              <a:rPr lang="en-GB" dirty="0"/>
              <a:t>T</a:t>
            </a:r>
            <a:r>
              <a:rPr lang="en-GB" dirty="0" smtClean="0"/>
              <a:t>o </a:t>
            </a:r>
            <a:r>
              <a:rPr lang="en-GB" dirty="0"/>
              <a:t>I</a:t>
            </a:r>
            <a:r>
              <a:rPr lang="en-GB" dirty="0" smtClean="0"/>
              <a:t>dentify </a:t>
            </a:r>
            <a:r>
              <a:rPr lang="en-GB" dirty="0"/>
              <a:t>how </a:t>
            </a:r>
            <a:r>
              <a:rPr lang="en-GB" b="1" dirty="0"/>
              <a:t>they </a:t>
            </a:r>
            <a:r>
              <a:rPr lang="en-GB" dirty="0"/>
              <a:t>respond to a text will certainly give them some idea beyond the technical aspects as to what they would like </a:t>
            </a:r>
            <a:r>
              <a:rPr lang="en-GB" b="1" dirty="0"/>
              <a:t>the reader </a:t>
            </a:r>
            <a:r>
              <a:rPr lang="en-GB" dirty="0"/>
              <a:t>to feel and respond. </a:t>
            </a:r>
            <a:endParaRPr lang="en-GB" dirty="0" smtClean="0"/>
          </a:p>
          <a:p>
            <a:pPr marL="0" indent="0">
              <a:buNone/>
            </a:pPr>
            <a:endParaRPr lang="en-GB" dirty="0"/>
          </a:p>
          <a:p>
            <a:pPr marL="0" indent="0">
              <a:buNone/>
            </a:pPr>
            <a:r>
              <a:rPr lang="en-GB" dirty="0" smtClean="0"/>
              <a:t>Once </a:t>
            </a:r>
            <a:r>
              <a:rPr lang="en-GB" dirty="0"/>
              <a:t>these have been identified, the authorial ‘tricks of the trade’ can be plundered and attached firmly to our children’s toolkits. On their journey through the primary years, this toolkit will grow, and their understanding of how to select the right tool for the right purpose will be continually refined; they will see grammar as a way of refining and controlling their writing. </a:t>
            </a:r>
          </a:p>
        </p:txBody>
      </p:sp>
    </p:spTree>
    <p:extLst>
      <p:ext uri="{BB962C8B-B14F-4D97-AF65-F5344CB8AC3E}">
        <p14:creationId xmlns:p14="http://schemas.microsoft.com/office/powerpoint/2010/main" val="4262222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sum up…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Listen to your children read – make the time.</a:t>
            </a:r>
          </a:p>
          <a:p>
            <a:r>
              <a:rPr lang="en-GB" dirty="0" smtClean="0"/>
              <a:t>Read to your children – no matter their age!</a:t>
            </a:r>
          </a:p>
          <a:p>
            <a:r>
              <a:rPr lang="en-GB" dirty="0" smtClean="0"/>
              <a:t>Ask effective questions: comprehension skills and grammar.</a:t>
            </a:r>
          </a:p>
          <a:p>
            <a:r>
              <a:rPr lang="en-GB" dirty="0" smtClean="0"/>
              <a:t>Discuss books.</a:t>
            </a:r>
          </a:p>
          <a:p>
            <a:endParaRPr lang="en-GB" dirty="0"/>
          </a:p>
          <a:p>
            <a:r>
              <a:rPr lang="en-GB" dirty="0" smtClean="0"/>
              <a:t>I hope this has been informative and given you some of the necessary skills to enable you to help your children at home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47972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does reading fit into the curriculum?</a:t>
            </a:r>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en-GB" dirty="0" smtClean="0"/>
              <a:t>Every lesson! More specifically:</a:t>
            </a:r>
          </a:p>
          <a:p>
            <a:pPr>
              <a:buFontTx/>
              <a:buChar char="-"/>
            </a:pPr>
            <a:r>
              <a:rPr lang="en-GB" dirty="0" smtClean="0"/>
              <a:t>Engagement part of sequence (emerging in genre, model texts, hot seating, drama, talk4writing </a:t>
            </a:r>
            <a:r>
              <a:rPr lang="en-GB" dirty="0" err="1" smtClean="0"/>
              <a:t>etc</a:t>
            </a:r>
            <a:r>
              <a:rPr lang="en-GB" dirty="0" smtClean="0"/>
              <a:t>)</a:t>
            </a:r>
          </a:p>
          <a:p>
            <a:pPr>
              <a:buFontTx/>
              <a:buChar char="-"/>
            </a:pPr>
            <a:r>
              <a:rPr lang="en-GB" dirty="0" smtClean="0"/>
              <a:t>Hourly reading sessions</a:t>
            </a:r>
          </a:p>
          <a:p>
            <a:pPr>
              <a:buFontTx/>
              <a:buChar char="-"/>
            </a:pPr>
            <a:r>
              <a:rPr lang="en-GB" dirty="0" smtClean="0"/>
              <a:t>Class readers/shared reading</a:t>
            </a:r>
          </a:p>
          <a:p>
            <a:pPr>
              <a:buFontTx/>
              <a:buChar char="-"/>
            </a:pPr>
            <a:r>
              <a:rPr lang="en-GB" dirty="0" smtClean="0"/>
              <a:t>Independent reading and library visits</a:t>
            </a:r>
            <a:endParaRPr lang="en-GB" dirty="0"/>
          </a:p>
          <a:p>
            <a:pPr>
              <a:buFontTx/>
              <a:buChar char="-"/>
            </a:pPr>
            <a:r>
              <a:rPr lang="en-GB" dirty="0" smtClean="0"/>
              <a:t>Interventions for those children who need to ‘catch up’ (before and after school and afternoons)</a:t>
            </a:r>
          </a:p>
          <a:p>
            <a:pPr>
              <a:buFontTx/>
              <a:buChar char="-"/>
            </a:pPr>
            <a:r>
              <a:rPr lang="en-GB" dirty="0" smtClean="0"/>
              <a:t>At home </a:t>
            </a:r>
            <a:endParaRPr lang="en-GB" dirty="0"/>
          </a:p>
        </p:txBody>
      </p:sp>
    </p:spTree>
    <p:extLst>
      <p:ext uri="{BB962C8B-B14F-4D97-AF65-F5344CB8AC3E}">
        <p14:creationId xmlns:p14="http://schemas.microsoft.com/office/powerpoint/2010/main" val="3082616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How can you help at home?</a:t>
            </a:r>
            <a:endParaRPr lang="en-GB" dirty="0"/>
          </a:p>
        </p:txBody>
      </p:sp>
      <p:sp>
        <p:nvSpPr>
          <p:cNvPr id="3" name="Content Placeholder 2"/>
          <p:cNvSpPr>
            <a:spLocks noGrp="1"/>
          </p:cNvSpPr>
          <p:nvPr>
            <p:ph idx="1"/>
          </p:nvPr>
        </p:nvSpPr>
        <p:spPr>
          <a:xfrm>
            <a:off x="179512" y="980728"/>
            <a:ext cx="8784976" cy="5877272"/>
          </a:xfrm>
        </p:spPr>
        <p:txBody>
          <a:bodyPr>
            <a:normAutofit fontScale="85000" lnSpcReduction="20000"/>
          </a:bodyPr>
          <a:lstStyle/>
          <a:p>
            <a:r>
              <a:rPr lang="en-GB" dirty="0" smtClean="0"/>
              <a:t>Let your children see you reading – letters, internet, newspapers, leaflets, magazines (it does not just have to be books – especially reluctant readers – this is a good way to get them reading for pleasure.)</a:t>
            </a:r>
          </a:p>
          <a:p>
            <a:pPr marL="0" indent="0">
              <a:buNone/>
            </a:pPr>
            <a:endParaRPr lang="en-GB" dirty="0" smtClean="0"/>
          </a:p>
          <a:p>
            <a:r>
              <a:rPr lang="en-GB" dirty="0" smtClean="0"/>
              <a:t>Discuss books with your children: Does </a:t>
            </a:r>
            <a:r>
              <a:rPr lang="en-GB" dirty="0"/>
              <a:t>the cover make you want to pick it up? Does the blurb make you want to read it? Is the print clear and well- spaced on the page? Are any pictures attractive? Try reading a page at random to get a feel for the style and see if the pitch is </a:t>
            </a:r>
            <a:r>
              <a:rPr lang="en-GB" dirty="0" smtClean="0"/>
              <a:t>suitable. </a:t>
            </a:r>
            <a:r>
              <a:rPr lang="en-GB" b="1" dirty="0"/>
              <a:t>Model this behaviour to your children to help them know what to look for when choosing books that will suit them</a:t>
            </a:r>
            <a:r>
              <a:rPr lang="en-GB" b="1" dirty="0" smtClean="0"/>
              <a:t>.</a:t>
            </a:r>
          </a:p>
          <a:p>
            <a:pPr marL="0" indent="0">
              <a:buNone/>
            </a:pPr>
            <a:endParaRPr lang="en-GB" b="1" dirty="0" smtClean="0"/>
          </a:p>
          <a:p>
            <a:r>
              <a:rPr lang="en-GB" dirty="0"/>
              <a:t>Go to the library </a:t>
            </a:r>
            <a:r>
              <a:rPr lang="en-GB" dirty="0" smtClean="0"/>
              <a:t>together: Come </a:t>
            </a:r>
            <a:r>
              <a:rPr lang="en-GB" dirty="0"/>
              <a:t>to our library together after school – see </a:t>
            </a:r>
            <a:r>
              <a:rPr lang="en-GB" dirty="0" smtClean="0"/>
              <a:t>me!</a:t>
            </a:r>
            <a:endParaRPr lang="en-GB" dirty="0"/>
          </a:p>
          <a:p>
            <a:endParaRPr lang="en-GB" b="1" dirty="0"/>
          </a:p>
          <a:p>
            <a:endParaRPr lang="en-GB" b="1" dirty="0" smtClean="0"/>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293220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GB" dirty="0"/>
              <a:t>Read a page each (paired reading improves fluency and confidence</a:t>
            </a:r>
            <a:r>
              <a:rPr lang="en-GB" dirty="0" smtClean="0"/>
              <a:t>)</a:t>
            </a:r>
          </a:p>
          <a:p>
            <a:endParaRPr lang="en-GB" dirty="0"/>
          </a:p>
          <a:p>
            <a:r>
              <a:rPr lang="en-GB" dirty="0"/>
              <a:t>Read to your child, even if they can read, as they benefit from being read to – providing an excellent model. Especially pace. (By year 6, 150 words per minute</a:t>
            </a:r>
            <a:r>
              <a:rPr lang="en-GB" dirty="0" smtClean="0"/>
              <a:t>)</a:t>
            </a:r>
            <a:endParaRPr lang="en-GB" dirty="0"/>
          </a:p>
          <a:p>
            <a:pPr marL="0" indent="0">
              <a:buNone/>
            </a:pPr>
            <a:endParaRPr lang="en-GB" dirty="0"/>
          </a:p>
          <a:p>
            <a:r>
              <a:rPr lang="en-GB" dirty="0"/>
              <a:t>Read every night – make time! Must be a regular occurrence (around 20minutues)</a:t>
            </a:r>
          </a:p>
          <a:p>
            <a:endParaRPr lang="en-GB" dirty="0"/>
          </a:p>
        </p:txBody>
      </p:sp>
    </p:spTree>
    <p:extLst>
      <p:ext uri="{BB962C8B-B14F-4D97-AF65-F5344CB8AC3E}">
        <p14:creationId xmlns:p14="http://schemas.microsoft.com/office/powerpoint/2010/main" val="4701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Helpful websites</a:t>
            </a:r>
            <a:endParaRPr lang="en-GB" dirty="0"/>
          </a:p>
        </p:txBody>
      </p:sp>
      <p:sp>
        <p:nvSpPr>
          <p:cNvPr id="3" name="Content Placeholder 2"/>
          <p:cNvSpPr>
            <a:spLocks noGrp="1"/>
          </p:cNvSpPr>
          <p:nvPr>
            <p:ph idx="1"/>
          </p:nvPr>
        </p:nvSpPr>
        <p:spPr>
          <a:xfrm>
            <a:off x="457200" y="836712"/>
            <a:ext cx="8435280" cy="5688632"/>
          </a:xfrm>
        </p:spPr>
        <p:txBody>
          <a:bodyPr>
            <a:normAutofit fontScale="70000" lnSpcReduction="20000"/>
          </a:bodyPr>
          <a:lstStyle/>
          <a:p>
            <a:pPr marL="0" indent="0">
              <a:buNone/>
            </a:pPr>
            <a:r>
              <a:rPr lang="en-GB" dirty="0"/>
              <a:t>A fabulous website is </a:t>
            </a:r>
            <a:r>
              <a:rPr lang="en-GB" dirty="0">
                <a:hlinkClick r:id="rId3"/>
              </a:rPr>
              <a:t>http://www.lovereading4kids.co.uk</a:t>
            </a:r>
            <a:r>
              <a:rPr lang="en-GB" dirty="0" smtClean="0">
                <a:hlinkClick r:id="rId3"/>
              </a:rPr>
              <a:t>/</a:t>
            </a:r>
            <a:r>
              <a:rPr lang="en-GB" dirty="0" smtClean="0"/>
              <a:t> They </a:t>
            </a:r>
            <a:r>
              <a:rPr lang="en-GB" dirty="0"/>
              <a:t>give book recommendations that are sorted by age group with enough of a blurb to help you make informed choices. There are many different categories: reluctant readers, children’s classics, books for boys, books reviewed by children and, my favourite, ‘If they like… They’ll love’ which is designed to help children discover new authors</a:t>
            </a:r>
            <a:r>
              <a:rPr lang="en-GB" dirty="0" smtClean="0"/>
              <a:t>. E.g.</a:t>
            </a:r>
          </a:p>
          <a:p>
            <a:pPr marL="0" indent="0">
              <a:buNone/>
            </a:pPr>
            <a:endParaRPr lang="en-GB" dirty="0"/>
          </a:p>
          <a:p>
            <a:pPr marL="0" indent="0">
              <a:buNone/>
            </a:pPr>
            <a:r>
              <a:rPr lang="en-GB" dirty="0"/>
              <a:t>If they like Michael </a:t>
            </a:r>
            <a:r>
              <a:rPr lang="en-GB" dirty="0" err="1"/>
              <a:t>Morpurgo</a:t>
            </a:r>
            <a:r>
              <a:rPr lang="en-GB" dirty="0"/>
              <a:t> they’ll love Megan </a:t>
            </a:r>
            <a:r>
              <a:rPr lang="en-GB" dirty="0" err="1"/>
              <a:t>Rix</a:t>
            </a:r>
            <a:r>
              <a:rPr lang="en-GB" dirty="0"/>
              <a:t> and Nick </a:t>
            </a:r>
            <a:r>
              <a:rPr lang="en-GB" dirty="0" err="1"/>
              <a:t>Garlick</a:t>
            </a:r>
            <a:endParaRPr lang="en-GB" dirty="0"/>
          </a:p>
          <a:p>
            <a:pPr marL="0" indent="0">
              <a:buNone/>
            </a:pPr>
            <a:r>
              <a:rPr lang="en-GB" dirty="0"/>
              <a:t>If they like David </a:t>
            </a:r>
            <a:r>
              <a:rPr lang="en-GB" dirty="0" err="1"/>
              <a:t>Walliams</a:t>
            </a:r>
            <a:r>
              <a:rPr lang="en-GB" dirty="0"/>
              <a:t> they’ll love William Sutcliffe</a:t>
            </a:r>
          </a:p>
          <a:p>
            <a:pPr marL="0" indent="0">
              <a:buNone/>
            </a:pPr>
            <a:r>
              <a:rPr lang="en-GB" dirty="0"/>
              <a:t>If they like Jacqueline Wilson they’ll love Anne Booth and Dawn </a:t>
            </a:r>
            <a:r>
              <a:rPr lang="en-GB" dirty="0" err="1" smtClean="0"/>
              <a:t>McNiff</a:t>
            </a:r>
            <a:endParaRPr lang="en-GB" dirty="0" smtClean="0"/>
          </a:p>
          <a:p>
            <a:pPr marL="0" indent="0">
              <a:buNone/>
            </a:pPr>
            <a:r>
              <a:rPr lang="en-GB" dirty="0" smtClean="0"/>
              <a:t>If they like Alex Rider they’ll love Urban Outlaws</a:t>
            </a:r>
          </a:p>
          <a:p>
            <a:pPr marL="0" indent="0">
              <a:buNone/>
            </a:pPr>
            <a:endParaRPr lang="en-GB" dirty="0" smtClean="0"/>
          </a:p>
          <a:p>
            <a:pPr marL="0" indent="0">
              <a:buNone/>
            </a:pPr>
            <a:r>
              <a:rPr lang="en-GB" dirty="0" smtClean="0"/>
              <a:t>If you register, you can read extracts from the books and the opening pages to help you identify whether a text will be a </a:t>
            </a:r>
            <a:r>
              <a:rPr lang="en-GB" dirty="0"/>
              <a:t>great read. Take a look at the awards section. </a:t>
            </a:r>
            <a:r>
              <a:rPr lang="en-GB" dirty="0" smtClean="0"/>
              <a:t>The </a:t>
            </a:r>
            <a:r>
              <a:rPr lang="en-GB" dirty="0"/>
              <a:t>website is constantly updated and you can see the top 10 bestselling children’s books for each week</a:t>
            </a:r>
            <a:r>
              <a:rPr lang="en-GB" dirty="0" smtClean="0"/>
              <a:t>.</a:t>
            </a:r>
          </a:p>
          <a:p>
            <a:pPr marL="0" indent="0">
              <a:buNone/>
            </a:pPr>
            <a:endParaRPr lang="en-GB" dirty="0"/>
          </a:p>
          <a:p>
            <a:pPr marL="0" indent="0">
              <a:buNone/>
            </a:pPr>
            <a:r>
              <a:rPr lang="en-GB" dirty="0" smtClean="0"/>
              <a:t>Lets have a look….</a:t>
            </a:r>
          </a:p>
          <a:p>
            <a:pPr marL="0" indent="0">
              <a:buNone/>
            </a:pPr>
            <a:endParaRPr lang="en-GB" dirty="0"/>
          </a:p>
        </p:txBody>
      </p:sp>
    </p:spTree>
    <p:extLst>
      <p:ext uri="{BB962C8B-B14F-4D97-AF65-F5344CB8AC3E}">
        <p14:creationId xmlns:p14="http://schemas.microsoft.com/office/powerpoint/2010/main" val="351423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140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5091</Words>
  <Application>Microsoft Office PowerPoint</Application>
  <PresentationFormat>On-screen Show (4:3)</PresentationFormat>
  <Paragraphs>402</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TTE1ADC3B0t00</vt:lpstr>
      <vt:lpstr>Wingdings</vt:lpstr>
      <vt:lpstr>Office Theme</vt:lpstr>
      <vt:lpstr>PowerPoint Presentation</vt:lpstr>
      <vt:lpstr>Research </vt:lpstr>
      <vt:lpstr>How do we create good readers?</vt:lpstr>
      <vt:lpstr>Aims for today:</vt:lpstr>
      <vt:lpstr>Where does reading fit into the curriculum?</vt:lpstr>
      <vt:lpstr>How can you help at home?</vt:lpstr>
      <vt:lpstr>PowerPoint Presentation</vt:lpstr>
      <vt:lpstr>Helpful websites</vt:lpstr>
      <vt:lpstr>PowerPoint Presentation</vt:lpstr>
      <vt:lpstr>PowerPoint Presentation</vt:lpstr>
      <vt:lpstr>PowerPoint Presentation</vt:lpstr>
      <vt:lpstr>PowerPoint Presentation</vt:lpstr>
      <vt:lpstr>PowerPoint Presentation</vt:lpstr>
      <vt:lpstr>What is reading? </vt:lpstr>
      <vt:lpstr> </vt:lpstr>
      <vt:lpstr>Strategies for decoding:  </vt:lpstr>
      <vt:lpstr>PowerPoint Presentation</vt:lpstr>
      <vt:lpstr>Comprehension  </vt:lpstr>
      <vt:lpstr>PowerPoint Presentation</vt:lpstr>
      <vt:lpstr>Retrieval </vt:lpstr>
      <vt:lpstr>Can you ask some questions about this?</vt:lpstr>
      <vt:lpstr>Inference </vt:lpstr>
      <vt:lpstr> </vt:lpstr>
      <vt:lpstr>Vocabulary </vt:lpstr>
      <vt:lpstr>Connect </vt:lpstr>
      <vt:lpstr>Predict </vt:lpstr>
      <vt:lpstr>What will happen next and how do you know?</vt:lpstr>
      <vt:lpstr>PowerPoint Presentation</vt:lpstr>
      <vt:lpstr>Tell me about this picture</vt:lpstr>
      <vt:lpstr>children are taught to justify their comments e.g. ‘I think …. because ….’. </vt:lpstr>
      <vt:lpstr>Activity </vt:lpstr>
      <vt:lpstr>PowerPoint Presentation</vt:lpstr>
      <vt:lpstr>Language for effect </vt:lpstr>
      <vt:lpstr>PowerPoint Presentation</vt:lpstr>
      <vt:lpstr>PowerPoint Presentation</vt:lpstr>
      <vt:lpstr>PowerPoint Presentation</vt:lpstr>
      <vt:lpstr>PowerPoint Presentation</vt:lpstr>
      <vt:lpstr>Activity:</vt:lpstr>
      <vt:lpstr>Writers purpose </vt:lpstr>
      <vt:lpstr>Example:</vt:lpstr>
      <vt:lpstr>Structure and organisation</vt:lpstr>
      <vt:lpstr>PowerPoint Presentation</vt:lpstr>
      <vt:lpstr>PowerPoint Presentation</vt:lpstr>
      <vt:lpstr>PowerPoint Presentation</vt:lpstr>
      <vt:lpstr>PowerPoint Presentation</vt:lpstr>
      <vt:lpstr>Children must interact with texts as active readers</vt:lpstr>
      <vt:lpstr>To sum up…</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DRooney</dc:creator>
  <cp:lastModifiedBy>DRooney</cp:lastModifiedBy>
  <cp:revision>90</cp:revision>
  <cp:lastPrinted>2016-02-10T08:27:00Z</cp:lastPrinted>
  <dcterms:created xsi:type="dcterms:W3CDTF">2016-01-29T11:07:26Z</dcterms:created>
  <dcterms:modified xsi:type="dcterms:W3CDTF">2021-11-25T14:09:46Z</dcterms:modified>
</cp:coreProperties>
</file>