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3" r:id="rId7"/>
    <p:sldId id="269" r:id="rId8"/>
    <p:sldId id="262" r:id="rId9"/>
    <p:sldId id="266" r:id="rId10"/>
    <p:sldId id="279" r:id="rId11"/>
    <p:sldId id="267" r:id="rId12"/>
    <p:sldId id="280" r:id="rId13"/>
    <p:sldId id="281" r:id="rId14"/>
    <p:sldId id="292" r:id="rId15"/>
    <p:sldId id="270" r:id="rId16"/>
    <p:sldId id="282" r:id="rId17"/>
    <p:sldId id="283" r:id="rId18"/>
    <p:sldId id="284" r:id="rId19"/>
    <p:sldId id="285" r:id="rId20"/>
    <p:sldId id="271" r:id="rId21"/>
    <p:sldId id="286" r:id="rId22"/>
    <p:sldId id="288" r:id="rId23"/>
    <p:sldId id="287" r:id="rId24"/>
    <p:sldId id="289" r:id="rId25"/>
    <p:sldId id="290"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0D4B09-4FC7-4E37-8ECA-2379C7D15B53}">
          <p14:sldIdLst>
            <p14:sldId id="257"/>
            <p14:sldId id="258"/>
            <p14:sldId id="259"/>
            <p14:sldId id="260"/>
            <p14:sldId id="261"/>
            <p14:sldId id="263"/>
            <p14:sldId id="269"/>
            <p14:sldId id="262"/>
            <p14:sldId id="266"/>
            <p14:sldId id="279"/>
            <p14:sldId id="267"/>
            <p14:sldId id="280"/>
            <p14:sldId id="281"/>
            <p14:sldId id="292"/>
            <p14:sldId id="270"/>
            <p14:sldId id="282"/>
            <p14:sldId id="283"/>
            <p14:sldId id="284"/>
            <p14:sldId id="285"/>
            <p14:sldId id="271"/>
            <p14:sldId id="286"/>
            <p14:sldId id="288"/>
            <p14:sldId id="287"/>
            <p14:sldId id="289"/>
            <p14:sldId id="290"/>
            <p14:sldId id="272"/>
          </p14:sldIdLst>
        </p14:section>
        <p14:section name="Untitled Section" id="{97F91A51-03EE-407C-AB55-C2018F98F7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B56B4-96C7-4ACF-90D8-D7743B7565D8}" type="datetimeFigureOut">
              <a:rPr lang="en-GB" smtClean="0"/>
              <a:t>25/11/2021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2F141-6AA1-49D6-BC2D-3E7C7497A7E5}" type="slidenum">
              <a:rPr lang="en-GB" smtClean="0"/>
              <a:t>‹#›</a:t>
            </a:fld>
            <a:endParaRPr lang="en-GB"/>
          </a:p>
        </p:txBody>
      </p:sp>
    </p:spTree>
    <p:extLst>
      <p:ext uri="{BB962C8B-B14F-4D97-AF65-F5344CB8AC3E}">
        <p14:creationId xmlns:p14="http://schemas.microsoft.com/office/powerpoint/2010/main" val="88444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2</a:t>
            </a:fld>
            <a:endParaRPr lang="en-GB"/>
          </a:p>
        </p:txBody>
      </p:sp>
    </p:spTree>
    <p:extLst>
      <p:ext uri="{BB962C8B-B14F-4D97-AF65-F5344CB8AC3E}">
        <p14:creationId xmlns:p14="http://schemas.microsoft.com/office/powerpoint/2010/main" val="393711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12</a:t>
            </a:fld>
            <a:endParaRPr lang="en-GB"/>
          </a:p>
        </p:txBody>
      </p:sp>
    </p:spTree>
    <p:extLst>
      <p:ext uri="{BB962C8B-B14F-4D97-AF65-F5344CB8AC3E}">
        <p14:creationId xmlns:p14="http://schemas.microsoft.com/office/powerpoint/2010/main" val="1968797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13</a:t>
            </a:fld>
            <a:endParaRPr lang="en-GB"/>
          </a:p>
        </p:txBody>
      </p:sp>
    </p:spTree>
    <p:extLst>
      <p:ext uri="{BB962C8B-B14F-4D97-AF65-F5344CB8AC3E}">
        <p14:creationId xmlns:p14="http://schemas.microsoft.com/office/powerpoint/2010/main" val="1983648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15</a:t>
            </a:fld>
            <a:endParaRPr lang="en-GB"/>
          </a:p>
        </p:txBody>
      </p:sp>
    </p:spTree>
    <p:extLst>
      <p:ext uri="{BB962C8B-B14F-4D97-AF65-F5344CB8AC3E}">
        <p14:creationId xmlns:p14="http://schemas.microsoft.com/office/powerpoint/2010/main" val="3804307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16</a:t>
            </a:fld>
            <a:endParaRPr lang="en-GB"/>
          </a:p>
        </p:txBody>
      </p:sp>
    </p:spTree>
    <p:extLst>
      <p:ext uri="{BB962C8B-B14F-4D97-AF65-F5344CB8AC3E}">
        <p14:creationId xmlns:p14="http://schemas.microsoft.com/office/powerpoint/2010/main" val="1140851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17</a:t>
            </a:fld>
            <a:endParaRPr lang="en-GB"/>
          </a:p>
        </p:txBody>
      </p:sp>
    </p:spTree>
    <p:extLst>
      <p:ext uri="{BB962C8B-B14F-4D97-AF65-F5344CB8AC3E}">
        <p14:creationId xmlns:p14="http://schemas.microsoft.com/office/powerpoint/2010/main" val="266756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18</a:t>
            </a:fld>
            <a:endParaRPr lang="en-GB"/>
          </a:p>
        </p:txBody>
      </p:sp>
    </p:spTree>
    <p:extLst>
      <p:ext uri="{BB962C8B-B14F-4D97-AF65-F5344CB8AC3E}">
        <p14:creationId xmlns:p14="http://schemas.microsoft.com/office/powerpoint/2010/main" val="239420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19</a:t>
            </a:fld>
            <a:endParaRPr lang="en-GB"/>
          </a:p>
        </p:txBody>
      </p:sp>
    </p:spTree>
    <p:extLst>
      <p:ext uri="{BB962C8B-B14F-4D97-AF65-F5344CB8AC3E}">
        <p14:creationId xmlns:p14="http://schemas.microsoft.com/office/powerpoint/2010/main" val="3700904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20</a:t>
            </a:fld>
            <a:endParaRPr lang="en-GB"/>
          </a:p>
        </p:txBody>
      </p:sp>
    </p:spTree>
    <p:extLst>
      <p:ext uri="{BB962C8B-B14F-4D97-AF65-F5344CB8AC3E}">
        <p14:creationId xmlns:p14="http://schemas.microsoft.com/office/powerpoint/2010/main" val="1658510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21</a:t>
            </a:fld>
            <a:endParaRPr lang="en-GB"/>
          </a:p>
        </p:txBody>
      </p:sp>
    </p:spTree>
    <p:extLst>
      <p:ext uri="{BB962C8B-B14F-4D97-AF65-F5344CB8AC3E}">
        <p14:creationId xmlns:p14="http://schemas.microsoft.com/office/powerpoint/2010/main" val="1318816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22</a:t>
            </a:fld>
            <a:endParaRPr lang="en-GB"/>
          </a:p>
        </p:txBody>
      </p:sp>
    </p:spTree>
    <p:extLst>
      <p:ext uri="{BB962C8B-B14F-4D97-AF65-F5344CB8AC3E}">
        <p14:creationId xmlns:p14="http://schemas.microsoft.com/office/powerpoint/2010/main" val="246809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3</a:t>
            </a:fld>
            <a:endParaRPr lang="en-GB"/>
          </a:p>
        </p:txBody>
      </p:sp>
    </p:spTree>
    <p:extLst>
      <p:ext uri="{BB962C8B-B14F-4D97-AF65-F5344CB8AC3E}">
        <p14:creationId xmlns:p14="http://schemas.microsoft.com/office/powerpoint/2010/main" val="1215754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23</a:t>
            </a:fld>
            <a:endParaRPr lang="en-GB"/>
          </a:p>
        </p:txBody>
      </p:sp>
    </p:spTree>
    <p:extLst>
      <p:ext uri="{BB962C8B-B14F-4D97-AF65-F5344CB8AC3E}">
        <p14:creationId xmlns:p14="http://schemas.microsoft.com/office/powerpoint/2010/main" val="3213501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26</a:t>
            </a:fld>
            <a:endParaRPr lang="en-GB"/>
          </a:p>
        </p:txBody>
      </p:sp>
    </p:spTree>
    <p:extLst>
      <p:ext uri="{BB962C8B-B14F-4D97-AF65-F5344CB8AC3E}">
        <p14:creationId xmlns:p14="http://schemas.microsoft.com/office/powerpoint/2010/main" val="381709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4</a:t>
            </a:fld>
            <a:endParaRPr lang="en-GB"/>
          </a:p>
        </p:txBody>
      </p:sp>
    </p:spTree>
    <p:extLst>
      <p:ext uri="{BB962C8B-B14F-4D97-AF65-F5344CB8AC3E}">
        <p14:creationId xmlns:p14="http://schemas.microsoft.com/office/powerpoint/2010/main" val="2041756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5</a:t>
            </a:fld>
            <a:endParaRPr lang="en-GB"/>
          </a:p>
        </p:txBody>
      </p:sp>
    </p:spTree>
    <p:extLst>
      <p:ext uri="{BB962C8B-B14F-4D97-AF65-F5344CB8AC3E}">
        <p14:creationId xmlns:p14="http://schemas.microsoft.com/office/powerpoint/2010/main" val="332360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6</a:t>
            </a:fld>
            <a:endParaRPr lang="en-GB"/>
          </a:p>
        </p:txBody>
      </p:sp>
    </p:spTree>
    <p:extLst>
      <p:ext uri="{BB962C8B-B14F-4D97-AF65-F5344CB8AC3E}">
        <p14:creationId xmlns:p14="http://schemas.microsoft.com/office/powerpoint/2010/main" val="3338654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7</a:t>
            </a:fld>
            <a:endParaRPr lang="en-GB"/>
          </a:p>
        </p:txBody>
      </p:sp>
    </p:spTree>
    <p:extLst>
      <p:ext uri="{BB962C8B-B14F-4D97-AF65-F5344CB8AC3E}">
        <p14:creationId xmlns:p14="http://schemas.microsoft.com/office/powerpoint/2010/main" val="128612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8</a:t>
            </a:fld>
            <a:endParaRPr lang="en-GB"/>
          </a:p>
        </p:txBody>
      </p:sp>
    </p:spTree>
    <p:extLst>
      <p:ext uri="{BB962C8B-B14F-4D97-AF65-F5344CB8AC3E}">
        <p14:creationId xmlns:p14="http://schemas.microsoft.com/office/powerpoint/2010/main" val="87562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2F141-6AA1-49D6-BC2D-3E7C7497A7E5}" type="slidenum">
              <a:rPr lang="en-GB" smtClean="0"/>
              <a:t>9</a:t>
            </a:fld>
            <a:endParaRPr lang="en-GB"/>
          </a:p>
        </p:txBody>
      </p:sp>
    </p:spTree>
    <p:extLst>
      <p:ext uri="{BB962C8B-B14F-4D97-AF65-F5344CB8AC3E}">
        <p14:creationId xmlns:p14="http://schemas.microsoft.com/office/powerpoint/2010/main" val="3103179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612F141-6AA1-49D6-BC2D-3E7C7497A7E5}" type="slidenum">
              <a:rPr lang="en-GB" smtClean="0"/>
              <a:t>11</a:t>
            </a:fld>
            <a:endParaRPr lang="en-GB"/>
          </a:p>
        </p:txBody>
      </p:sp>
    </p:spTree>
    <p:extLst>
      <p:ext uri="{BB962C8B-B14F-4D97-AF65-F5344CB8AC3E}">
        <p14:creationId xmlns:p14="http://schemas.microsoft.com/office/powerpoint/2010/main" val="248612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C3C8DD-E6A5-4CD9-AB12-2DFC7846FA12}"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06694-C958-43A3-9E09-E30591213A09}" type="slidenum">
              <a:rPr lang="en-GB" smtClean="0"/>
              <a:t>‹#›</a:t>
            </a:fld>
            <a:endParaRPr lang="en-GB"/>
          </a:p>
        </p:txBody>
      </p:sp>
    </p:spTree>
    <p:extLst>
      <p:ext uri="{BB962C8B-B14F-4D97-AF65-F5344CB8AC3E}">
        <p14:creationId xmlns:p14="http://schemas.microsoft.com/office/powerpoint/2010/main" val="95804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C3C8DD-E6A5-4CD9-AB12-2DFC7846FA12}"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06694-C958-43A3-9E09-E30591213A09}" type="slidenum">
              <a:rPr lang="en-GB" smtClean="0"/>
              <a:t>‹#›</a:t>
            </a:fld>
            <a:endParaRPr lang="en-GB"/>
          </a:p>
        </p:txBody>
      </p:sp>
    </p:spTree>
    <p:extLst>
      <p:ext uri="{BB962C8B-B14F-4D97-AF65-F5344CB8AC3E}">
        <p14:creationId xmlns:p14="http://schemas.microsoft.com/office/powerpoint/2010/main" val="100687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C3C8DD-E6A5-4CD9-AB12-2DFC7846FA12}"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06694-C958-43A3-9E09-E30591213A09}" type="slidenum">
              <a:rPr lang="en-GB" smtClean="0"/>
              <a:t>‹#›</a:t>
            </a:fld>
            <a:endParaRPr lang="en-GB"/>
          </a:p>
        </p:txBody>
      </p:sp>
    </p:spTree>
    <p:extLst>
      <p:ext uri="{BB962C8B-B14F-4D97-AF65-F5344CB8AC3E}">
        <p14:creationId xmlns:p14="http://schemas.microsoft.com/office/powerpoint/2010/main" val="106262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C3C8DD-E6A5-4CD9-AB12-2DFC7846FA12}"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06694-C958-43A3-9E09-E30591213A09}" type="slidenum">
              <a:rPr lang="en-GB" smtClean="0"/>
              <a:t>‹#›</a:t>
            </a:fld>
            <a:endParaRPr lang="en-GB"/>
          </a:p>
        </p:txBody>
      </p:sp>
    </p:spTree>
    <p:extLst>
      <p:ext uri="{BB962C8B-B14F-4D97-AF65-F5344CB8AC3E}">
        <p14:creationId xmlns:p14="http://schemas.microsoft.com/office/powerpoint/2010/main" val="366365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C3C8DD-E6A5-4CD9-AB12-2DFC7846FA12}"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06694-C958-43A3-9E09-E30591213A09}" type="slidenum">
              <a:rPr lang="en-GB" smtClean="0"/>
              <a:t>‹#›</a:t>
            </a:fld>
            <a:endParaRPr lang="en-GB"/>
          </a:p>
        </p:txBody>
      </p:sp>
    </p:spTree>
    <p:extLst>
      <p:ext uri="{BB962C8B-B14F-4D97-AF65-F5344CB8AC3E}">
        <p14:creationId xmlns:p14="http://schemas.microsoft.com/office/powerpoint/2010/main" val="429041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C3C8DD-E6A5-4CD9-AB12-2DFC7846FA12}"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F06694-C958-43A3-9E09-E30591213A09}" type="slidenum">
              <a:rPr lang="en-GB" smtClean="0"/>
              <a:t>‹#›</a:t>
            </a:fld>
            <a:endParaRPr lang="en-GB"/>
          </a:p>
        </p:txBody>
      </p:sp>
    </p:spTree>
    <p:extLst>
      <p:ext uri="{BB962C8B-B14F-4D97-AF65-F5344CB8AC3E}">
        <p14:creationId xmlns:p14="http://schemas.microsoft.com/office/powerpoint/2010/main" val="263413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C3C8DD-E6A5-4CD9-AB12-2DFC7846FA12}" type="datetimeFigureOut">
              <a:rPr lang="en-GB" smtClean="0"/>
              <a:t>25/11/2021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F06694-C958-43A3-9E09-E30591213A09}" type="slidenum">
              <a:rPr lang="en-GB" smtClean="0"/>
              <a:t>‹#›</a:t>
            </a:fld>
            <a:endParaRPr lang="en-GB"/>
          </a:p>
        </p:txBody>
      </p:sp>
    </p:spTree>
    <p:extLst>
      <p:ext uri="{BB962C8B-B14F-4D97-AF65-F5344CB8AC3E}">
        <p14:creationId xmlns:p14="http://schemas.microsoft.com/office/powerpoint/2010/main" val="370670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C3C8DD-E6A5-4CD9-AB12-2DFC7846FA12}" type="datetimeFigureOut">
              <a:rPr lang="en-GB" smtClean="0"/>
              <a:t>25/11/2021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F06694-C958-43A3-9E09-E30591213A09}" type="slidenum">
              <a:rPr lang="en-GB" smtClean="0"/>
              <a:t>‹#›</a:t>
            </a:fld>
            <a:endParaRPr lang="en-GB"/>
          </a:p>
        </p:txBody>
      </p:sp>
    </p:spTree>
    <p:extLst>
      <p:ext uri="{BB962C8B-B14F-4D97-AF65-F5344CB8AC3E}">
        <p14:creationId xmlns:p14="http://schemas.microsoft.com/office/powerpoint/2010/main" val="22333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3C8DD-E6A5-4CD9-AB12-2DFC7846FA12}" type="datetimeFigureOut">
              <a:rPr lang="en-GB" smtClean="0"/>
              <a:t>25/11/2021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F06694-C958-43A3-9E09-E30591213A09}" type="slidenum">
              <a:rPr lang="en-GB" smtClean="0"/>
              <a:t>‹#›</a:t>
            </a:fld>
            <a:endParaRPr lang="en-GB"/>
          </a:p>
        </p:txBody>
      </p:sp>
    </p:spTree>
    <p:extLst>
      <p:ext uri="{BB962C8B-B14F-4D97-AF65-F5344CB8AC3E}">
        <p14:creationId xmlns:p14="http://schemas.microsoft.com/office/powerpoint/2010/main" val="52036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C3C8DD-E6A5-4CD9-AB12-2DFC7846FA12}"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F06694-C958-43A3-9E09-E30591213A09}" type="slidenum">
              <a:rPr lang="en-GB" smtClean="0"/>
              <a:t>‹#›</a:t>
            </a:fld>
            <a:endParaRPr lang="en-GB"/>
          </a:p>
        </p:txBody>
      </p:sp>
    </p:spTree>
    <p:extLst>
      <p:ext uri="{BB962C8B-B14F-4D97-AF65-F5344CB8AC3E}">
        <p14:creationId xmlns:p14="http://schemas.microsoft.com/office/powerpoint/2010/main" val="144781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C3C8DD-E6A5-4CD9-AB12-2DFC7846FA12}"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F06694-C958-43A3-9E09-E30591213A09}" type="slidenum">
              <a:rPr lang="en-GB" smtClean="0"/>
              <a:t>‹#›</a:t>
            </a:fld>
            <a:endParaRPr lang="en-GB"/>
          </a:p>
        </p:txBody>
      </p:sp>
    </p:spTree>
    <p:extLst>
      <p:ext uri="{BB962C8B-B14F-4D97-AF65-F5344CB8AC3E}">
        <p14:creationId xmlns:p14="http://schemas.microsoft.com/office/powerpoint/2010/main" val="66712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3C8DD-E6A5-4CD9-AB12-2DFC7846FA12}" type="datetimeFigureOut">
              <a:rPr lang="en-GB" smtClean="0"/>
              <a:t>25/11/2021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06694-C958-43A3-9E09-E30591213A09}" type="slidenum">
              <a:rPr lang="en-GB" smtClean="0"/>
              <a:t>‹#›</a:t>
            </a:fld>
            <a:endParaRPr lang="en-GB"/>
          </a:p>
        </p:txBody>
      </p:sp>
    </p:spTree>
    <p:extLst>
      <p:ext uri="{BB962C8B-B14F-4D97-AF65-F5344CB8AC3E}">
        <p14:creationId xmlns:p14="http://schemas.microsoft.com/office/powerpoint/2010/main" val="1656508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for today:</a:t>
            </a:r>
            <a:endParaRPr lang="en-GB" dirty="0"/>
          </a:p>
        </p:txBody>
      </p:sp>
      <p:sp>
        <p:nvSpPr>
          <p:cNvPr id="3" name="Content Placeholder 2"/>
          <p:cNvSpPr>
            <a:spLocks noGrp="1"/>
          </p:cNvSpPr>
          <p:nvPr>
            <p:ph idx="1"/>
          </p:nvPr>
        </p:nvSpPr>
        <p:spPr/>
        <p:txBody>
          <a:bodyPr/>
          <a:lstStyle/>
          <a:p>
            <a:r>
              <a:rPr lang="en-GB" dirty="0" smtClean="0"/>
              <a:t>To give you, the parents, a better understanding of how we teach English within school to meet the New Curriculum expectations.</a:t>
            </a:r>
          </a:p>
          <a:p>
            <a:endParaRPr lang="en-GB" dirty="0"/>
          </a:p>
          <a:p>
            <a:r>
              <a:rPr lang="en-GB" dirty="0" smtClean="0"/>
              <a:t>To give you some resources to help your child at home.</a:t>
            </a:r>
            <a:endParaRPr lang="en-GB" dirty="0"/>
          </a:p>
        </p:txBody>
      </p:sp>
    </p:spTree>
    <p:extLst>
      <p:ext uri="{BB962C8B-B14F-4D97-AF65-F5344CB8AC3E}">
        <p14:creationId xmlns:p14="http://schemas.microsoft.com/office/powerpoint/2010/main" val="427569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Engagement: ideas/activities to explore the text/model</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-hot seating/drama</a:t>
            </a:r>
          </a:p>
          <a:p>
            <a:pPr marL="0" indent="0">
              <a:buNone/>
            </a:pPr>
            <a:r>
              <a:rPr lang="en-GB" dirty="0"/>
              <a:t>-</a:t>
            </a:r>
            <a:r>
              <a:rPr lang="en-GB" dirty="0" smtClean="0"/>
              <a:t>retelling </a:t>
            </a:r>
            <a:r>
              <a:rPr lang="en-GB" dirty="0"/>
              <a:t>a </a:t>
            </a:r>
            <a:r>
              <a:rPr lang="en-GB" dirty="0" smtClean="0"/>
              <a:t>scene/summarising</a:t>
            </a:r>
          </a:p>
          <a:p>
            <a:pPr marL="0" indent="0">
              <a:buNone/>
            </a:pPr>
            <a:r>
              <a:rPr lang="en-GB" dirty="0"/>
              <a:t>-</a:t>
            </a:r>
            <a:r>
              <a:rPr lang="en-GB" dirty="0" smtClean="0"/>
              <a:t>discussing likes/dislikes</a:t>
            </a:r>
          </a:p>
          <a:p>
            <a:pPr marL="0" indent="0">
              <a:buNone/>
            </a:pPr>
            <a:r>
              <a:rPr lang="en-GB" dirty="0"/>
              <a:t>-</a:t>
            </a:r>
            <a:r>
              <a:rPr lang="en-GB" dirty="0" smtClean="0"/>
              <a:t>making </a:t>
            </a:r>
            <a:r>
              <a:rPr lang="en-GB" dirty="0"/>
              <a:t>connections -how certain aspects relate to the children’s </a:t>
            </a:r>
            <a:r>
              <a:rPr lang="en-GB" dirty="0" smtClean="0"/>
              <a:t>lives</a:t>
            </a:r>
          </a:p>
          <a:p>
            <a:pPr marL="0" indent="0">
              <a:buNone/>
            </a:pPr>
            <a:r>
              <a:rPr lang="en-GB" dirty="0"/>
              <a:t>-</a:t>
            </a:r>
            <a:r>
              <a:rPr lang="en-GB" dirty="0" smtClean="0"/>
              <a:t>talk </a:t>
            </a:r>
            <a:r>
              <a:rPr lang="en-GB" dirty="0"/>
              <a:t>for </a:t>
            </a:r>
            <a:r>
              <a:rPr lang="en-GB" dirty="0" smtClean="0"/>
              <a:t>writing (learning structures)</a:t>
            </a:r>
          </a:p>
          <a:p>
            <a:pPr marL="0" indent="0">
              <a:buNone/>
            </a:pPr>
            <a:r>
              <a:rPr lang="en-GB" dirty="0"/>
              <a:t>-</a:t>
            </a:r>
            <a:r>
              <a:rPr lang="en-GB" dirty="0" smtClean="0"/>
              <a:t>writing </a:t>
            </a:r>
            <a:r>
              <a:rPr lang="en-GB" dirty="0"/>
              <a:t>own questions to the </a:t>
            </a:r>
            <a:r>
              <a:rPr lang="en-GB" dirty="0" smtClean="0"/>
              <a:t>characters</a:t>
            </a:r>
          </a:p>
          <a:p>
            <a:pPr marL="0" indent="0">
              <a:buNone/>
            </a:pPr>
            <a:r>
              <a:rPr lang="en-GB" dirty="0"/>
              <a:t>-</a:t>
            </a:r>
            <a:r>
              <a:rPr lang="en-GB" dirty="0" smtClean="0"/>
              <a:t>note-taking</a:t>
            </a:r>
          </a:p>
          <a:p>
            <a:pPr marL="0" indent="0">
              <a:buNone/>
            </a:pPr>
            <a:r>
              <a:rPr lang="en-GB" dirty="0"/>
              <a:t>-</a:t>
            </a:r>
            <a:r>
              <a:rPr lang="en-GB" dirty="0" smtClean="0"/>
              <a:t>comparing </a:t>
            </a:r>
            <a:r>
              <a:rPr lang="en-GB" dirty="0"/>
              <a:t>it to other previously read similar </a:t>
            </a:r>
            <a:r>
              <a:rPr lang="en-GB" dirty="0" smtClean="0"/>
              <a:t>styles/books/authors</a:t>
            </a:r>
          </a:p>
          <a:p>
            <a:pPr marL="0" indent="0">
              <a:buNone/>
            </a:pPr>
            <a:r>
              <a:rPr lang="en-GB" dirty="0"/>
              <a:t>-</a:t>
            </a:r>
            <a:r>
              <a:rPr lang="en-GB" dirty="0" smtClean="0"/>
              <a:t>find </a:t>
            </a:r>
            <a:r>
              <a:rPr lang="en-GB" dirty="0"/>
              <a:t>out what the children already know </a:t>
            </a:r>
          </a:p>
          <a:p>
            <a:pPr marL="0" indent="0">
              <a:buNone/>
            </a:pPr>
            <a:r>
              <a:rPr lang="en-GB" dirty="0" smtClean="0"/>
              <a:t>-</a:t>
            </a:r>
            <a:r>
              <a:rPr lang="en-GB" dirty="0" err="1" smtClean="0"/>
              <a:t>etc</a:t>
            </a:r>
            <a:r>
              <a:rPr lang="en-GB" dirty="0" smtClean="0"/>
              <a:t> </a:t>
            </a:r>
            <a:r>
              <a:rPr lang="en-GB" dirty="0" err="1" smtClean="0"/>
              <a:t>etc</a:t>
            </a:r>
            <a:r>
              <a:rPr lang="en-GB" dirty="0" smtClean="0"/>
              <a:t>!</a:t>
            </a:r>
            <a:endParaRPr lang="en-GB" dirty="0"/>
          </a:p>
          <a:p>
            <a:endParaRPr lang="en-GB" dirty="0"/>
          </a:p>
        </p:txBody>
      </p:sp>
    </p:spTree>
    <p:extLst>
      <p:ext uri="{BB962C8B-B14F-4D97-AF65-F5344CB8AC3E}">
        <p14:creationId xmlns:p14="http://schemas.microsoft.com/office/powerpoint/2010/main" val="360022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Analyse </a:t>
            </a:r>
            <a:endParaRPr lang="en-GB" dirty="0"/>
          </a:p>
        </p:txBody>
      </p:sp>
      <p:sp>
        <p:nvSpPr>
          <p:cNvPr id="3" name="Content Placeholder 2"/>
          <p:cNvSpPr>
            <a:spLocks noGrp="1"/>
          </p:cNvSpPr>
          <p:nvPr>
            <p:ph idx="1"/>
          </p:nvPr>
        </p:nvSpPr>
        <p:spPr>
          <a:xfrm>
            <a:off x="457200" y="1268760"/>
            <a:ext cx="8229600" cy="4857403"/>
          </a:xfrm>
        </p:spPr>
        <p:txBody>
          <a:bodyPr>
            <a:normAutofit lnSpcReduction="10000"/>
          </a:bodyPr>
          <a:lstStyle/>
          <a:p>
            <a:pPr marL="0" indent="0">
              <a:buNone/>
            </a:pPr>
            <a:r>
              <a:rPr lang="en-GB" dirty="0" smtClean="0"/>
              <a:t>We now want to understand why this text is so good and how we can make ours as good. So we have lots of discussions and is very much teacher led, asking the children to look for certain things and discuss its impact.</a:t>
            </a:r>
          </a:p>
          <a:p>
            <a:pPr marL="0" indent="0">
              <a:buNone/>
            </a:pPr>
            <a:endParaRPr lang="en-GB" dirty="0"/>
          </a:p>
          <a:p>
            <a:pPr marL="0" indent="0">
              <a:buNone/>
            </a:pPr>
            <a:r>
              <a:rPr lang="en-GB" dirty="0" smtClean="0"/>
              <a:t>Highlight, annotate, underline, create keys</a:t>
            </a:r>
          </a:p>
          <a:p>
            <a:pPr marL="0" indent="0">
              <a:buNone/>
            </a:pPr>
            <a:endParaRPr lang="en-GB" dirty="0"/>
          </a:p>
          <a:p>
            <a:pPr marL="0" indent="0">
              <a:buNone/>
            </a:pPr>
            <a:r>
              <a:rPr lang="en-GB" dirty="0" smtClean="0"/>
              <a:t>We then create a success criteria</a:t>
            </a:r>
          </a:p>
          <a:p>
            <a:pPr marL="0" indent="0">
              <a:buNone/>
            </a:pPr>
            <a:endParaRPr lang="en-GB" dirty="0"/>
          </a:p>
        </p:txBody>
      </p:sp>
    </p:spTree>
    <p:extLst>
      <p:ext uri="{BB962C8B-B14F-4D97-AF65-F5344CB8AC3E}">
        <p14:creationId xmlns:p14="http://schemas.microsoft.com/office/powerpoint/2010/main" val="378193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smtClean="0"/>
              <a:t>Example </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764704"/>
            <a:ext cx="453650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945008"/>
            <a:ext cx="334477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927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dirty="0" smtClean="0"/>
              <a:t>Success criteria</a:t>
            </a:r>
            <a:br>
              <a:rPr lang="en-GB" dirty="0" smtClean="0"/>
            </a:br>
            <a:r>
              <a:rPr lang="en-GB" sz="1800" dirty="0"/>
              <a:t>H</a:t>
            </a:r>
            <a:r>
              <a:rPr lang="en-GB" sz="1800" dirty="0" smtClean="0"/>
              <a:t>ave you remembered to:</a:t>
            </a:r>
            <a:endParaRPr lang="en-GB"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9700402"/>
              </p:ext>
            </p:extLst>
          </p:nvPr>
        </p:nvGraphicFramePr>
        <p:xfrm>
          <a:off x="1835696" y="1196753"/>
          <a:ext cx="5904656" cy="5236851"/>
        </p:xfrm>
        <a:graphic>
          <a:graphicData uri="http://schemas.openxmlformats.org/drawingml/2006/table">
            <a:tbl>
              <a:tblPr/>
              <a:tblGrid>
                <a:gridCol w="5475226">
                  <a:extLst>
                    <a:ext uri="{9D8B030D-6E8A-4147-A177-3AD203B41FA5}">
                      <a16:colId xmlns:a16="http://schemas.microsoft.com/office/drawing/2014/main" val="20000"/>
                    </a:ext>
                  </a:extLst>
                </a:gridCol>
                <a:gridCol w="429430">
                  <a:extLst>
                    <a:ext uri="{9D8B030D-6E8A-4147-A177-3AD203B41FA5}">
                      <a16:colId xmlns:a16="http://schemas.microsoft.com/office/drawing/2014/main" val="20001"/>
                    </a:ext>
                  </a:extLst>
                </a:gridCol>
              </a:tblGrid>
              <a:tr h="557139">
                <a:tc>
                  <a:txBody>
                    <a:bodyPr/>
                    <a:lstStyle/>
                    <a:p>
                      <a:pPr marL="114300">
                        <a:spcAft>
                          <a:spcPts val="0"/>
                        </a:spcAft>
                      </a:pPr>
                      <a:r>
                        <a:rPr lang="en-GB" sz="1100" dirty="0">
                          <a:effectLst/>
                          <a:latin typeface="Times New Roman"/>
                          <a:ea typeface="Times New Roman"/>
                        </a:rPr>
                        <a:t> </a:t>
                      </a:r>
                    </a:p>
                    <a:p>
                      <a:pPr marL="114300">
                        <a:spcAft>
                          <a:spcPts val="0"/>
                        </a:spcAft>
                      </a:pPr>
                      <a:r>
                        <a:rPr lang="en-GB" sz="1100" dirty="0">
                          <a:effectLst/>
                          <a:latin typeface="Times New Roman"/>
                          <a:ea typeface="Times New Roman"/>
                        </a:rPr>
                        <a:t>Write in first person consistently to show that it is about you and your experience?</a:t>
                      </a: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a:spcAft>
                          <a:spcPts val="0"/>
                        </a:spcAft>
                      </a:pPr>
                      <a:r>
                        <a:rPr lang="en-GB" sz="1100" b="1" dirty="0">
                          <a:effectLst/>
                          <a:latin typeface="Times New Roman"/>
                          <a:ea typeface="Times New Roman"/>
                        </a:rPr>
                        <a:t> </a:t>
                      </a:r>
                      <a:endParaRPr lang="en-GB" sz="1100" dirty="0">
                        <a:effectLst/>
                        <a:latin typeface="Times New Roman"/>
                        <a:ea typeface="Times New Roman"/>
                      </a:endParaRP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6273">
                <a:tc>
                  <a:txBody>
                    <a:bodyPr/>
                    <a:lstStyle/>
                    <a:p>
                      <a:pPr marL="114300">
                        <a:spcAft>
                          <a:spcPts val="0"/>
                        </a:spcAft>
                      </a:pPr>
                      <a:r>
                        <a:rPr lang="en-GB" sz="1100">
                          <a:effectLst/>
                          <a:latin typeface="Times New Roman"/>
                          <a:ea typeface="Times New Roman"/>
                        </a:rPr>
                        <a:t> </a:t>
                      </a:r>
                    </a:p>
                    <a:p>
                      <a:pPr marL="114300">
                        <a:spcAft>
                          <a:spcPts val="0"/>
                        </a:spcAft>
                      </a:pPr>
                      <a:r>
                        <a:rPr lang="en-GB" sz="1100">
                          <a:effectLst/>
                          <a:latin typeface="Times New Roman"/>
                          <a:ea typeface="Times New Roman"/>
                        </a:rPr>
                        <a:t>Write in past tense throughout by checking the verbs agree to allow the reader to make sense of your writing and show the event has happened?</a:t>
                      </a: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a:spcAft>
                          <a:spcPts val="0"/>
                        </a:spcAft>
                      </a:pPr>
                      <a:r>
                        <a:rPr lang="en-GB" sz="1100" b="1">
                          <a:effectLst/>
                          <a:latin typeface="Times New Roman"/>
                          <a:ea typeface="Times New Roman"/>
                        </a:rPr>
                        <a:t> </a:t>
                      </a:r>
                      <a:endParaRPr lang="en-GB" sz="1100">
                        <a:effectLst/>
                        <a:latin typeface="Times New Roman"/>
                        <a:ea typeface="Times New Roman"/>
                      </a:endParaRP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9423">
                <a:tc>
                  <a:txBody>
                    <a:bodyPr/>
                    <a:lstStyle/>
                    <a:p>
                      <a:pPr marL="114300">
                        <a:spcAft>
                          <a:spcPts val="0"/>
                        </a:spcAft>
                      </a:pPr>
                      <a:r>
                        <a:rPr lang="en-GB" sz="1100">
                          <a:effectLst/>
                          <a:latin typeface="Times New Roman"/>
                          <a:ea typeface="Times New Roman"/>
                        </a:rPr>
                        <a:t> </a:t>
                      </a:r>
                    </a:p>
                    <a:p>
                      <a:pPr marL="114300">
                        <a:spcAft>
                          <a:spcPts val="0"/>
                        </a:spcAft>
                      </a:pPr>
                      <a:r>
                        <a:rPr lang="en-GB" sz="1100">
                          <a:effectLst/>
                          <a:latin typeface="Times New Roman"/>
                          <a:ea typeface="Times New Roman"/>
                        </a:rPr>
                        <a:t>Used linking clauses and phrases (and occasionally time prepositions/adverbs) to show movement and chronological order?</a:t>
                      </a: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a:spcAft>
                          <a:spcPts val="0"/>
                        </a:spcAft>
                      </a:pPr>
                      <a:r>
                        <a:rPr lang="en-GB" sz="1100" b="1">
                          <a:effectLst/>
                          <a:latin typeface="Times New Roman"/>
                          <a:ea typeface="Times New Roman"/>
                        </a:rPr>
                        <a:t> </a:t>
                      </a:r>
                      <a:endParaRPr lang="en-GB" sz="1100">
                        <a:effectLst/>
                        <a:latin typeface="Times New Roman"/>
                        <a:ea typeface="Times New Roman"/>
                      </a:endParaRP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6273">
                <a:tc>
                  <a:txBody>
                    <a:bodyPr/>
                    <a:lstStyle/>
                    <a:p>
                      <a:pPr marL="114300">
                        <a:spcAft>
                          <a:spcPts val="0"/>
                        </a:spcAft>
                      </a:pPr>
                      <a:r>
                        <a:rPr lang="en-GB" sz="1100" dirty="0">
                          <a:effectLst/>
                          <a:latin typeface="Times New Roman"/>
                          <a:ea typeface="Times New Roman"/>
                        </a:rPr>
                        <a:t> </a:t>
                      </a:r>
                    </a:p>
                    <a:p>
                      <a:pPr marL="114300">
                        <a:spcAft>
                          <a:spcPts val="0"/>
                        </a:spcAft>
                      </a:pPr>
                      <a:r>
                        <a:rPr lang="en-GB" sz="1100" dirty="0">
                          <a:effectLst/>
                          <a:latin typeface="Times New Roman"/>
                          <a:ea typeface="Times New Roman"/>
                        </a:rPr>
                        <a:t>Used </a:t>
                      </a:r>
                      <a:r>
                        <a:rPr lang="en-GB" sz="1100" dirty="0" smtClean="0">
                          <a:effectLst/>
                          <a:latin typeface="Times New Roman"/>
                          <a:ea typeface="Times New Roman"/>
                        </a:rPr>
                        <a:t>complex</a:t>
                      </a:r>
                      <a:r>
                        <a:rPr lang="en-GB" sz="1100" baseline="0" dirty="0" smtClean="0">
                          <a:effectLst/>
                          <a:latin typeface="Times New Roman"/>
                          <a:ea typeface="Times New Roman"/>
                        </a:rPr>
                        <a:t> / </a:t>
                      </a:r>
                      <a:r>
                        <a:rPr lang="en-GB" sz="1100" dirty="0" smtClean="0">
                          <a:effectLst/>
                          <a:latin typeface="Times New Roman"/>
                          <a:ea typeface="Times New Roman"/>
                        </a:rPr>
                        <a:t>multi</a:t>
                      </a:r>
                      <a:r>
                        <a:rPr lang="en-GB" sz="1100" baseline="0" dirty="0" smtClean="0">
                          <a:effectLst/>
                          <a:latin typeface="Times New Roman"/>
                          <a:ea typeface="Times New Roman"/>
                        </a:rPr>
                        <a:t> clause</a:t>
                      </a:r>
                      <a:r>
                        <a:rPr lang="en-GB" sz="1100" dirty="0" smtClean="0">
                          <a:effectLst/>
                          <a:latin typeface="Times New Roman"/>
                          <a:ea typeface="Times New Roman"/>
                        </a:rPr>
                        <a:t> </a:t>
                      </a:r>
                      <a:r>
                        <a:rPr lang="en-GB" sz="1100" dirty="0">
                          <a:effectLst/>
                          <a:latin typeface="Times New Roman"/>
                          <a:ea typeface="Times New Roman"/>
                        </a:rPr>
                        <a:t>sentences throughout to add detail</a:t>
                      </a:r>
                      <a:r>
                        <a:rPr lang="en-GB" sz="1100" dirty="0" smtClean="0">
                          <a:effectLst/>
                          <a:latin typeface="Times New Roman"/>
                          <a:ea typeface="Times New Roman"/>
                        </a:rPr>
                        <a:t>? (subordinate</a:t>
                      </a:r>
                      <a:r>
                        <a:rPr lang="en-GB" sz="1100" baseline="0" dirty="0" smtClean="0">
                          <a:effectLst/>
                          <a:latin typeface="Times New Roman"/>
                          <a:ea typeface="Times New Roman"/>
                        </a:rPr>
                        <a:t> clauses, relative clauses and co-ordinating </a:t>
                      </a:r>
                      <a:r>
                        <a:rPr lang="en-GB" sz="1100" baseline="0" dirty="0" err="1" smtClean="0">
                          <a:effectLst/>
                          <a:latin typeface="Times New Roman"/>
                          <a:ea typeface="Times New Roman"/>
                        </a:rPr>
                        <a:t>conkucnitons</a:t>
                      </a:r>
                      <a:r>
                        <a:rPr lang="en-GB" sz="1100" baseline="0" dirty="0" smtClean="0">
                          <a:effectLst/>
                          <a:latin typeface="Times New Roman"/>
                          <a:ea typeface="Times New Roman"/>
                        </a:rPr>
                        <a:t>)</a:t>
                      </a:r>
                      <a:endParaRPr lang="en-GB" sz="1100" dirty="0">
                        <a:effectLst/>
                        <a:latin typeface="Times New Roman"/>
                        <a:ea typeface="Times New Roman"/>
                      </a:endParaRPr>
                    </a:p>
                    <a:p>
                      <a:pPr marL="114300">
                        <a:spcAft>
                          <a:spcPts val="0"/>
                        </a:spcAft>
                      </a:pPr>
                      <a:r>
                        <a:rPr lang="en-GB" sz="1100" dirty="0">
                          <a:effectLst/>
                          <a:latin typeface="Times New Roman"/>
                          <a:ea typeface="Times New Roman"/>
                        </a:rPr>
                        <a:t> </a:t>
                      </a: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a:spcAft>
                          <a:spcPts val="0"/>
                        </a:spcAft>
                      </a:pPr>
                      <a:r>
                        <a:rPr lang="en-GB" sz="1100" b="1">
                          <a:effectLst/>
                          <a:latin typeface="Times New Roman"/>
                          <a:ea typeface="Times New Roman"/>
                        </a:rPr>
                        <a:t> </a:t>
                      </a:r>
                      <a:endParaRPr lang="en-GB" sz="1100">
                        <a:effectLst/>
                        <a:latin typeface="Times New Roman"/>
                        <a:ea typeface="Times New Roman"/>
                      </a:endParaRP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6273">
                <a:tc>
                  <a:txBody>
                    <a:bodyPr/>
                    <a:lstStyle/>
                    <a:p>
                      <a:pPr marL="114300">
                        <a:spcAft>
                          <a:spcPts val="0"/>
                        </a:spcAft>
                      </a:pPr>
                      <a:r>
                        <a:rPr lang="en-GB" sz="1100">
                          <a:effectLst/>
                          <a:latin typeface="Times New Roman"/>
                          <a:ea typeface="Times New Roman"/>
                        </a:rPr>
                        <a:t>Included factual information to keep the reader informed as well as entertaining them by giving personal opinions and interesting events?</a:t>
                      </a:r>
                    </a:p>
                    <a:p>
                      <a:pPr marL="114300">
                        <a:spcAft>
                          <a:spcPts val="0"/>
                        </a:spcAft>
                      </a:pPr>
                      <a:r>
                        <a:rPr lang="en-GB" sz="1100">
                          <a:effectLst/>
                          <a:latin typeface="Times New Roman"/>
                          <a:ea typeface="Times New Roman"/>
                        </a:rPr>
                        <a:t> </a:t>
                      </a: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a:spcAft>
                          <a:spcPts val="0"/>
                        </a:spcAft>
                      </a:pPr>
                      <a:r>
                        <a:rPr lang="en-GB" sz="1100" b="1">
                          <a:effectLst/>
                          <a:latin typeface="Times New Roman"/>
                          <a:ea typeface="Times New Roman"/>
                        </a:rPr>
                        <a:t> </a:t>
                      </a:r>
                      <a:endParaRPr lang="en-GB" sz="1100">
                        <a:effectLst/>
                        <a:latin typeface="Times New Roman"/>
                        <a:ea typeface="Times New Roman"/>
                      </a:endParaRP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4182">
                <a:tc>
                  <a:txBody>
                    <a:bodyPr/>
                    <a:lstStyle/>
                    <a:p>
                      <a:pPr marL="114300">
                        <a:spcAft>
                          <a:spcPts val="0"/>
                        </a:spcAft>
                      </a:pPr>
                      <a:r>
                        <a:rPr lang="en-GB" sz="1100" dirty="0">
                          <a:effectLst/>
                          <a:latin typeface="Times New Roman"/>
                          <a:ea typeface="Times New Roman"/>
                        </a:rPr>
                        <a:t>Used vivid verbs, adverbs and </a:t>
                      </a:r>
                      <a:r>
                        <a:rPr lang="en-GB" sz="1100" dirty="0" smtClean="0">
                          <a:effectLst/>
                          <a:latin typeface="Times New Roman"/>
                          <a:ea typeface="Times New Roman"/>
                        </a:rPr>
                        <a:t>expanded</a:t>
                      </a:r>
                      <a:r>
                        <a:rPr lang="en-GB" sz="1100" baseline="0" dirty="0" smtClean="0">
                          <a:effectLst/>
                          <a:latin typeface="Times New Roman"/>
                          <a:ea typeface="Times New Roman"/>
                        </a:rPr>
                        <a:t> noun phrases</a:t>
                      </a:r>
                      <a:r>
                        <a:rPr lang="en-GB" sz="1100" dirty="0" smtClean="0">
                          <a:effectLst/>
                          <a:latin typeface="Times New Roman"/>
                          <a:ea typeface="Times New Roman"/>
                        </a:rPr>
                        <a:t> </a:t>
                      </a:r>
                      <a:r>
                        <a:rPr lang="en-GB" sz="1100" dirty="0">
                          <a:effectLst/>
                          <a:latin typeface="Times New Roman"/>
                          <a:ea typeface="Times New Roman"/>
                        </a:rPr>
                        <a:t>to enhance the reader’s imagination?</a:t>
                      </a:r>
                    </a:p>
                    <a:p>
                      <a:pPr marL="114300">
                        <a:spcAft>
                          <a:spcPts val="0"/>
                        </a:spcAft>
                      </a:pPr>
                      <a:r>
                        <a:rPr lang="en-GB" sz="1100" dirty="0">
                          <a:effectLst/>
                          <a:latin typeface="Times New Roman"/>
                          <a:ea typeface="Times New Roman"/>
                        </a:rPr>
                        <a:t> </a:t>
                      </a: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a:spcAft>
                          <a:spcPts val="0"/>
                        </a:spcAft>
                      </a:pPr>
                      <a:r>
                        <a:rPr lang="en-GB" sz="1100" b="1">
                          <a:effectLst/>
                          <a:latin typeface="Times New Roman"/>
                          <a:ea typeface="Times New Roman"/>
                        </a:rPr>
                        <a:t> </a:t>
                      </a:r>
                      <a:endParaRPr lang="en-GB" sz="1100">
                        <a:effectLst/>
                        <a:latin typeface="Times New Roman"/>
                        <a:ea typeface="Times New Roman"/>
                      </a:endParaRP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4182">
                <a:tc>
                  <a:txBody>
                    <a:bodyPr/>
                    <a:lstStyle/>
                    <a:p>
                      <a:pPr marL="114300">
                        <a:spcAft>
                          <a:spcPts val="0"/>
                        </a:spcAft>
                      </a:pPr>
                      <a:r>
                        <a:rPr lang="en-GB" sz="1100">
                          <a:effectLst/>
                          <a:latin typeface="Times New Roman"/>
                          <a:ea typeface="Times New Roman"/>
                        </a:rPr>
                        <a:t>Used your thesaurus to find and use interesting and adventurous word choices? </a:t>
                      </a:r>
                    </a:p>
                    <a:p>
                      <a:pPr marL="114300">
                        <a:spcAft>
                          <a:spcPts val="0"/>
                        </a:spcAft>
                      </a:pPr>
                      <a:r>
                        <a:rPr lang="en-GB" sz="1100">
                          <a:effectLst/>
                          <a:latin typeface="Times New Roman"/>
                          <a:ea typeface="Times New Roman"/>
                        </a:rPr>
                        <a:t> </a:t>
                      </a: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a:spcAft>
                          <a:spcPts val="0"/>
                        </a:spcAft>
                      </a:pPr>
                      <a:r>
                        <a:rPr lang="en-GB" sz="1100" b="1">
                          <a:effectLst/>
                          <a:latin typeface="Times New Roman"/>
                          <a:ea typeface="Times New Roman"/>
                        </a:rPr>
                        <a:t> </a:t>
                      </a:r>
                      <a:endParaRPr lang="en-GB" sz="1100">
                        <a:effectLst/>
                        <a:latin typeface="Times New Roman"/>
                        <a:ea typeface="Times New Roman"/>
                      </a:endParaRP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46273">
                <a:tc>
                  <a:txBody>
                    <a:bodyPr/>
                    <a:lstStyle/>
                    <a:p>
                      <a:pPr marL="114300">
                        <a:spcAft>
                          <a:spcPts val="0"/>
                        </a:spcAft>
                      </a:pPr>
                      <a:r>
                        <a:rPr lang="en-GB" sz="1100">
                          <a:effectLst/>
                          <a:latin typeface="Times New Roman"/>
                          <a:ea typeface="Times New Roman"/>
                        </a:rPr>
                        <a:t>Used a range of punctuation choices to allow writing to flow and for pauses, extra information etc?</a:t>
                      </a:r>
                    </a:p>
                    <a:p>
                      <a:pPr marL="114300">
                        <a:spcAft>
                          <a:spcPts val="0"/>
                        </a:spcAft>
                      </a:pPr>
                      <a:r>
                        <a:rPr lang="en-GB" sz="1100">
                          <a:effectLst/>
                          <a:latin typeface="Times New Roman"/>
                          <a:ea typeface="Times New Roman"/>
                        </a:rPr>
                        <a:t> </a:t>
                      </a: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a:spcAft>
                          <a:spcPts val="0"/>
                        </a:spcAft>
                      </a:pPr>
                      <a:r>
                        <a:rPr lang="en-GB" sz="1100" b="1">
                          <a:effectLst/>
                          <a:latin typeface="Times New Roman"/>
                          <a:ea typeface="Times New Roman"/>
                        </a:rPr>
                        <a:t> </a:t>
                      </a:r>
                      <a:endParaRPr lang="en-GB" sz="1100">
                        <a:effectLst/>
                        <a:latin typeface="Times New Roman"/>
                        <a:ea typeface="Times New Roman"/>
                      </a:endParaRP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46273">
                <a:tc>
                  <a:txBody>
                    <a:bodyPr/>
                    <a:lstStyle/>
                    <a:p>
                      <a:pPr marL="114300">
                        <a:spcAft>
                          <a:spcPts val="0"/>
                        </a:spcAft>
                      </a:pPr>
                      <a:r>
                        <a:rPr lang="en-GB" sz="1100">
                          <a:effectLst/>
                          <a:latin typeface="Times New Roman"/>
                          <a:ea typeface="Times New Roman"/>
                        </a:rPr>
                        <a:t>Your opening to include the orientation features and does your conclusion have a re-orientation?</a:t>
                      </a:r>
                    </a:p>
                    <a:p>
                      <a:pPr marL="114300">
                        <a:spcAft>
                          <a:spcPts val="0"/>
                        </a:spcAft>
                      </a:pPr>
                      <a:r>
                        <a:rPr lang="en-GB" sz="1100">
                          <a:effectLst/>
                          <a:latin typeface="Times New Roman"/>
                          <a:ea typeface="Times New Roman"/>
                        </a:rPr>
                        <a:t> </a:t>
                      </a: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a:spcAft>
                          <a:spcPts val="0"/>
                        </a:spcAft>
                      </a:pPr>
                      <a:r>
                        <a:rPr lang="en-GB" sz="1100" b="1">
                          <a:effectLst/>
                          <a:latin typeface="Times New Roman"/>
                          <a:ea typeface="Times New Roman"/>
                        </a:rPr>
                        <a:t> </a:t>
                      </a:r>
                      <a:endParaRPr lang="en-GB" sz="1100">
                        <a:effectLst/>
                        <a:latin typeface="Times New Roman"/>
                        <a:ea typeface="Times New Roman"/>
                      </a:endParaRP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46273">
                <a:tc>
                  <a:txBody>
                    <a:bodyPr/>
                    <a:lstStyle/>
                    <a:p>
                      <a:pPr marL="114300">
                        <a:spcAft>
                          <a:spcPts val="0"/>
                        </a:spcAft>
                      </a:pPr>
                      <a:r>
                        <a:rPr lang="en-GB" sz="1100" dirty="0">
                          <a:effectLst/>
                          <a:latin typeface="Times New Roman"/>
                          <a:ea typeface="Times New Roman"/>
                        </a:rPr>
                        <a:t>Organised your information into appropriate paragraphs to allow your reader to follow the event clearly?</a:t>
                      </a:r>
                    </a:p>
                    <a:p>
                      <a:pPr>
                        <a:spcAft>
                          <a:spcPts val="0"/>
                        </a:spcAft>
                      </a:pPr>
                      <a:r>
                        <a:rPr lang="en-GB" sz="1100" dirty="0">
                          <a:effectLst/>
                          <a:latin typeface="Times New Roman"/>
                          <a:ea typeface="Times New Roman"/>
                        </a:rPr>
                        <a:t> </a:t>
                      </a: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a:spcAft>
                          <a:spcPts val="0"/>
                        </a:spcAft>
                      </a:pPr>
                      <a:r>
                        <a:rPr lang="en-GB" sz="1100" b="1" dirty="0">
                          <a:effectLst/>
                          <a:latin typeface="Times New Roman"/>
                          <a:ea typeface="Times New Roman"/>
                        </a:rPr>
                        <a:t> </a:t>
                      </a:r>
                      <a:endParaRPr lang="en-GB" sz="1100" dirty="0">
                        <a:effectLst/>
                        <a:latin typeface="Times New Roman"/>
                        <a:ea typeface="Times New Roman"/>
                      </a:endParaRPr>
                    </a:p>
                  </a:txBody>
                  <a:tcPr marL="60698" marR="6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56718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44624"/>
            <a:ext cx="8712968"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070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Practice </a:t>
            </a:r>
            <a:endParaRPr lang="en-GB" dirty="0"/>
          </a:p>
        </p:txBody>
      </p:sp>
      <p:sp>
        <p:nvSpPr>
          <p:cNvPr id="3" name="Content Placeholder 2"/>
          <p:cNvSpPr>
            <a:spLocks noGrp="1"/>
          </p:cNvSpPr>
          <p:nvPr>
            <p:ph idx="1"/>
          </p:nvPr>
        </p:nvSpPr>
        <p:spPr>
          <a:xfrm>
            <a:off x="457200" y="1268760"/>
            <a:ext cx="8229600" cy="4857403"/>
          </a:xfrm>
        </p:spPr>
        <p:txBody>
          <a:bodyPr/>
          <a:lstStyle/>
          <a:p>
            <a:pPr marL="0" indent="0" algn="ctr">
              <a:buNone/>
            </a:pPr>
            <a:r>
              <a:rPr lang="en-GB" dirty="0" smtClean="0"/>
              <a:t>This is now where we practise all the features from the success criteria that we picked out from the model. </a:t>
            </a:r>
          </a:p>
          <a:p>
            <a:pPr marL="0" indent="0" algn="ctr">
              <a:buNone/>
            </a:pPr>
            <a:endParaRPr lang="en-GB" dirty="0" smtClean="0"/>
          </a:p>
          <a:p>
            <a:pPr marL="0" indent="0" algn="ctr">
              <a:buNone/>
            </a:pPr>
            <a:r>
              <a:rPr lang="en-GB" dirty="0" smtClean="0"/>
              <a:t>This includes: </a:t>
            </a:r>
          </a:p>
          <a:p>
            <a:pPr marL="0" indent="0" algn="ctr">
              <a:buNone/>
            </a:pPr>
            <a:r>
              <a:rPr lang="en-GB" dirty="0" smtClean="0"/>
              <a:t>- Grammar (mainly) </a:t>
            </a:r>
          </a:p>
          <a:p>
            <a:pPr marL="0" indent="0" algn="ctr">
              <a:buNone/>
            </a:pPr>
            <a:r>
              <a:rPr lang="en-GB" dirty="0" smtClean="0"/>
              <a:t>- Structure/organisation</a:t>
            </a:r>
          </a:p>
          <a:p>
            <a:pPr marL="0" indent="0" algn="ctr">
              <a:buNone/>
            </a:pPr>
            <a:r>
              <a:rPr lang="en-GB" dirty="0" smtClean="0"/>
              <a:t>- Genre techniques.</a:t>
            </a:r>
          </a:p>
          <a:p>
            <a:pPr marL="0" indent="0">
              <a:buNone/>
            </a:pPr>
            <a:endParaRPr lang="en-GB" dirty="0"/>
          </a:p>
        </p:txBody>
      </p:sp>
    </p:spTree>
    <p:extLst>
      <p:ext uri="{BB962C8B-B14F-4D97-AF65-F5344CB8AC3E}">
        <p14:creationId xmlns:p14="http://schemas.microsoft.com/office/powerpoint/2010/main" val="64150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ctr">
              <a:buNone/>
            </a:pPr>
            <a:r>
              <a:rPr lang="en-GB" b="1" dirty="0" smtClean="0"/>
              <a:t>The dog barked.</a:t>
            </a:r>
          </a:p>
          <a:p>
            <a:pPr marL="514350" indent="-514350">
              <a:buAutoNum type="arabicParenR"/>
            </a:pPr>
            <a:r>
              <a:rPr lang="en-GB" dirty="0" smtClean="0"/>
              <a:t>Lets add an adjective to describe the dog. (This always comes before the noun)</a:t>
            </a:r>
          </a:p>
          <a:p>
            <a:pPr marL="0" indent="0">
              <a:buNone/>
            </a:pPr>
            <a:r>
              <a:rPr lang="en-GB" dirty="0" smtClean="0"/>
              <a:t> E.g. The </a:t>
            </a:r>
            <a:r>
              <a:rPr lang="en-GB" u="sng" dirty="0" smtClean="0"/>
              <a:t>angry</a:t>
            </a:r>
            <a:r>
              <a:rPr lang="en-GB" dirty="0" smtClean="0"/>
              <a:t> dog barked.</a:t>
            </a:r>
          </a:p>
          <a:p>
            <a:pPr marL="0" indent="0">
              <a:buNone/>
            </a:pPr>
            <a:r>
              <a:rPr lang="en-GB" dirty="0" smtClean="0"/>
              <a:t>Your turn!</a:t>
            </a:r>
          </a:p>
          <a:p>
            <a:pPr marL="0" indent="0">
              <a:buNone/>
            </a:pPr>
            <a:endParaRPr lang="en-GB" dirty="0" smtClean="0"/>
          </a:p>
          <a:p>
            <a:pPr marL="0" indent="0">
              <a:buNone/>
            </a:pPr>
            <a:r>
              <a:rPr lang="en-GB" dirty="0" smtClean="0"/>
              <a:t>2) Now add an adverb to describe how the dog barked. (Lets put this after the verb)</a:t>
            </a:r>
          </a:p>
          <a:p>
            <a:pPr marL="0" indent="0">
              <a:buNone/>
            </a:pPr>
            <a:r>
              <a:rPr lang="en-GB" dirty="0" smtClean="0"/>
              <a:t>E.g. The angry dog barked </a:t>
            </a:r>
            <a:r>
              <a:rPr lang="en-GB" u="sng" dirty="0" smtClean="0"/>
              <a:t>noisily</a:t>
            </a:r>
            <a:r>
              <a:rPr lang="en-GB" dirty="0" smtClean="0"/>
              <a:t>.</a:t>
            </a:r>
          </a:p>
          <a:p>
            <a:pPr marL="0" indent="0">
              <a:buNone/>
            </a:pPr>
            <a:r>
              <a:rPr lang="en-GB" dirty="0" smtClean="0"/>
              <a:t>Your turn!</a:t>
            </a:r>
            <a:endParaRPr lang="en-GB" dirty="0"/>
          </a:p>
        </p:txBody>
      </p:sp>
    </p:spTree>
    <p:extLst>
      <p:ext uri="{BB962C8B-B14F-4D97-AF65-F5344CB8AC3E}">
        <p14:creationId xmlns:p14="http://schemas.microsoft.com/office/powerpoint/2010/main" val="17940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marL="0" indent="0" algn="ctr">
              <a:buNone/>
            </a:pPr>
            <a:r>
              <a:rPr lang="en-GB" b="1" dirty="0" smtClean="0"/>
              <a:t>The dog barked.</a:t>
            </a:r>
          </a:p>
          <a:p>
            <a:pPr marL="0" indent="0" algn="ctr">
              <a:buNone/>
            </a:pPr>
            <a:endParaRPr lang="en-GB" b="1" dirty="0" smtClean="0"/>
          </a:p>
          <a:p>
            <a:pPr marL="0" indent="0">
              <a:buNone/>
            </a:pPr>
            <a:r>
              <a:rPr lang="en-GB" dirty="0" smtClean="0"/>
              <a:t>3) We will now give some more information about the dog (This is called an embedded clause. </a:t>
            </a:r>
            <a:r>
              <a:rPr lang="en-GB" dirty="0"/>
              <a:t>W</a:t>
            </a:r>
            <a:r>
              <a:rPr lang="en-GB" dirty="0" smtClean="0"/>
              <a:t>e can use the words: </a:t>
            </a:r>
            <a:r>
              <a:rPr lang="en-GB" b="1" dirty="0" smtClean="0"/>
              <a:t>which, who, that, with</a:t>
            </a:r>
            <a:r>
              <a:rPr lang="en-GB" dirty="0" smtClean="0"/>
              <a:t>)</a:t>
            </a:r>
          </a:p>
          <a:p>
            <a:pPr marL="0" indent="0">
              <a:buNone/>
            </a:pPr>
            <a:endParaRPr lang="en-GB" dirty="0" smtClean="0"/>
          </a:p>
          <a:p>
            <a:pPr marL="0" indent="0">
              <a:buNone/>
            </a:pPr>
            <a:r>
              <a:rPr lang="en-GB" dirty="0" smtClean="0"/>
              <a:t>E.g. The angry dog, </a:t>
            </a:r>
            <a:r>
              <a:rPr lang="en-GB" u="sng" dirty="0" smtClean="0"/>
              <a:t>that was abandoned</a:t>
            </a:r>
            <a:r>
              <a:rPr lang="en-GB" dirty="0" smtClean="0"/>
              <a:t>, barked nosily.</a:t>
            </a:r>
          </a:p>
          <a:p>
            <a:pPr marL="0" indent="0">
              <a:buNone/>
            </a:pPr>
            <a:endParaRPr lang="en-GB" dirty="0" smtClean="0"/>
          </a:p>
          <a:p>
            <a:pPr marL="0" indent="0">
              <a:buNone/>
            </a:pPr>
            <a:r>
              <a:rPr lang="en-GB" dirty="0" smtClean="0"/>
              <a:t>Your turn!</a:t>
            </a:r>
            <a:endParaRPr lang="en-GB" dirty="0"/>
          </a:p>
        </p:txBody>
      </p:sp>
    </p:spTree>
    <p:extLst>
      <p:ext uri="{BB962C8B-B14F-4D97-AF65-F5344CB8AC3E}">
        <p14:creationId xmlns:p14="http://schemas.microsoft.com/office/powerpoint/2010/main" val="21336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lnSpcReduction="10000"/>
          </a:bodyPr>
          <a:lstStyle/>
          <a:p>
            <a:pPr marL="0" indent="0" algn="ctr">
              <a:buNone/>
            </a:pPr>
            <a:r>
              <a:rPr lang="en-GB" b="1" dirty="0" smtClean="0"/>
              <a:t>The dog barked.</a:t>
            </a:r>
          </a:p>
          <a:p>
            <a:pPr marL="0" indent="0">
              <a:buNone/>
            </a:pPr>
            <a:r>
              <a:rPr lang="en-GB" dirty="0" smtClean="0"/>
              <a:t>4) Now we will give some information about </a:t>
            </a:r>
            <a:r>
              <a:rPr lang="en-GB" b="1" dirty="0" smtClean="0"/>
              <a:t>where</a:t>
            </a:r>
            <a:r>
              <a:rPr lang="en-GB" dirty="0" smtClean="0"/>
              <a:t> it happened or </a:t>
            </a:r>
            <a:r>
              <a:rPr lang="en-GB" b="1" dirty="0" smtClean="0"/>
              <a:t>when</a:t>
            </a:r>
            <a:r>
              <a:rPr lang="en-GB" dirty="0" smtClean="0"/>
              <a:t> it happened. (This is called a prepositional phrase. We can use the words: during, after, behind, next to, in, outside, under </a:t>
            </a:r>
            <a:r>
              <a:rPr lang="en-GB" dirty="0" err="1" smtClean="0"/>
              <a:t>etc</a:t>
            </a:r>
            <a:r>
              <a:rPr lang="en-GB" dirty="0" smtClean="0"/>
              <a:t>)</a:t>
            </a:r>
          </a:p>
          <a:p>
            <a:pPr marL="0" indent="0">
              <a:buNone/>
            </a:pPr>
            <a:endParaRPr lang="en-GB" dirty="0"/>
          </a:p>
          <a:p>
            <a:pPr marL="0" indent="0">
              <a:buNone/>
            </a:pPr>
            <a:r>
              <a:rPr lang="en-GB" dirty="0" smtClean="0"/>
              <a:t>e.g. The angry dog, that was abandoned, barked noisily </a:t>
            </a:r>
            <a:r>
              <a:rPr lang="en-GB" u="sng" dirty="0" smtClean="0"/>
              <a:t>in the park.</a:t>
            </a:r>
          </a:p>
          <a:p>
            <a:pPr marL="0" indent="0">
              <a:buNone/>
            </a:pPr>
            <a:r>
              <a:rPr lang="en-GB" dirty="0" smtClean="0"/>
              <a:t>e.g. </a:t>
            </a:r>
            <a:r>
              <a:rPr lang="en-GB" u="sng" dirty="0" smtClean="0"/>
              <a:t>In the park</a:t>
            </a:r>
            <a:r>
              <a:rPr lang="en-GB" dirty="0" smtClean="0"/>
              <a:t>, the angry dog, that was abandoned, barked noisily.</a:t>
            </a:r>
          </a:p>
          <a:p>
            <a:pPr marL="0" indent="0">
              <a:buNone/>
            </a:pPr>
            <a:endParaRPr lang="en-GB" dirty="0"/>
          </a:p>
          <a:p>
            <a:pPr marL="0" indent="0">
              <a:buNone/>
            </a:pPr>
            <a:r>
              <a:rPr lang="en-GB" dirty="0" smtClean="0"/>
              <a:t>Your turn!</a:t>
            </a:r>
            <a:endParaRPr lang="en-GB" dirty="0"/>
          </a:p>
        </p:txBody>
      </p:sp>
    </p:spTree>
    <p:extLst>
      <p:ext uri="{BB962C8B-B14F-4D97-AF65-F5344CB8AC3E}">
        <p14:creationId xmlns:p14="http://schemas.microsoft.com/office/powerpoint/2010/main" val="324168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lstStyle/>
          <a:p>
            <a:pPr marL="0" indent="0" algn="ctr">
              <a:buNone/>
            </a:pPr>
            <a:r>
              <a:rPr lang="en-GB" dirty="0" smtClean="0"/>
              <a:t>Lots more you can do: E.g.</a:t>
            </a:r>
          </a:p>
          <a:p>
            <a:pPr marL="0" indent="0">
              <a:buNone/>
            </a:pPr>
            <a:endParaRPr lang="en-GB" dirty="0" smtClean="0"/>
          </a:p>
          <a:p>
            <a:pPr marL="0" indent="0">
              <a:buNone/>
            </a:pPr>
            <a:r>
              <a:rPr lang="en-GB" dirty="0" smtClean="0"/>
              <a:t>Adding a subordinating conjunction to add another clause:</a:t>
            </a:r>
          </a:p>
          <a:p>
            <a:pPr marL="0" indent="0">
              <a:buNone/>
            </a:pPr>
            <a:endParaRPr lang="en-GB" dirty="0"/>
          </a:p>
          <a:p>
            <a:pPr marL="0" indent="0">
              <a:buNone/>
            </a:pPr>
            <a:r>
              <a:rPr lang="en-GB" u="sng" dirty="0" smtClean="0"/>
              <a:t>Since it was cold</a:t>
            </a:r>
            <a:r>
              <a:rPr lang="en-GB" dirty="0" smtClean="0"/>
              <a:t>, the angry dog – that was abandoned – barked noisily in the park</a:t>
            </a:r>
            <a:endParaRPr lang="en-GB" dirty="0"/>
          </a:p>
        </p:txBody>
      </p:sp>
    </p:spTree>
    <p:extLst>
      <p:ext uri="{BB962C8B-B14F-4D97-AF65-F5344CB8AC3E}">
        <p14:creationId xmlns:p14="http://schemas.microsoft.com/office/powerpoint/2010/main" val="78230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English?</a:t>
            </a:r>
            <a:endParaRPr lang="en-GB" dirty="0"/>
          </a:p>
        </p:txBody>
      </p:sp>
      <p:sp>
        <p:nvSpPr>
          <p:cNvPr id="3" name="Content Placeholder 2"/>
          <p:cNvSpPr>
            <a:spLocks noGrp="1"/>
          </p:cNvSpPr>
          <p:nvPr>
            <p:ph idx="1"/>
          </p:nvPr>
        </p:nvSpPr>
        <p:spPr/>
        <p:txBody>
          <a:bodyPr>
            <a:normAutofit fontScale="92500"/>
          </a:bodyPr>
          <a:lstStyle/>
          <a:p>
            <a:r>
              <a:rPr lang="en-GB" dirty="0" smtClean="0"/>
              <a:t>Writing</a:t>
            </a:r>
          </a:p>
          <a:p>
            <a:r>
              <a:rPr lang="en-GB" dirty="0" smtClean="0"/>
              <a:t>Reading</a:t>
            </a:r>
          </a:p>
          <a:p>
            <a:r>
              <a:rPr lang="en-GB" dirty="0" smtClean="0"/>
              <a:t>Grammar</a:t>
            </a:r>
          </a:p>
          <a:p>
            <a:r>
              <a:rPr lang="en-GB" dirty="0" smtClean="0"/>
              <a:t>Speaking and listening</a:t>
            </a:r>
          </a:p>
          <a:p>
            <a:r>
              <a:rPr lang="en-GB" dirty="0" smtClean="0"/>
              <a:t>Handwriting</a:t>
            </a:r>
          </a:p>
          <a:p>
            <a:r>
              <a:rPr lang="en-GB" dirty="0" smtClean="0"/>
              <a:t>Spelling</a:t>
            </a:r>
          </a:p>
          <a:p>
            <a:r>
              <a:rPr lang="en-GB" dirty="0" smtClean="0"/>
              <a:t>English lessons take place daily and usually in the mornings when the children are most alert!</a:t>
            </a:r>
          </a:p>
          <a:p>
            <a:endParaRPr lang="en-GB" dirty="0"/>
          </a:p>
        </p:txBody>
      </p:sp>
    </p:spTree>
    <p:extLst>
      <p:ext uri="{BB962C8B-B14F-4D97-AF65-F5344CB8AC3E}">
        <p14:creationId xmlns:p14="http://schemas.microsoft.com/office/powerpoint/2010/main" val="195707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and editing </a:t>
            </a:r>
            <a:endParaRPr lang="en-GB" dirty="0"/>
          </a:p>
        </p:txBody>
      </p:sp>
      <p:sp>
        <p:nvSpPr>
          <p:cNvPr id="3" name="Content Placeholder 2"/>
          <p:cNvSpPr>
            <a:spLocks noGrp="1"/>
          </p:cNvSpPr>
          <p:nvPr>
            <p:ph idx="1"/>
          </p:nvPr>
        </p:nvSpPr>
        <p:spPr>
          <a:xfrm>
            <a:off x="457200" y="1412776"/>
            <a:ext cx="8229600" cy="4713387"/>
          </a:xfrm>
        </p:spPr>
        <p:txBody>
          <a:bodyPr>
            <a:normAutofit lnSpcReduction="10000"/>
          </a:bodyPr>
          <a:lstStyle/>
          <a:p>
            <a:pPr marL="109537" lvl="0" indent="0" fontAlgn="base">
              <a:lnSpc>
                <a:spcPct val="110000"/>
              </a:lnSpc>
              <a:spcBef>
                <a:spcPts val="400"/>
              </a:spcBef>
              <a:spcAft>
                <a:spcPct val="0"/>
              </a:spcAft>
              <a:buClr>
                <a:srgbClr val="2DA2BF"/>
              </a:buClr>
              <a:buSzPct val="68000"/>
              <a:buNone/>
            </a:pPr>
            <a:r>
              <a:rPr lang="en-GB" sz="2000" dirty="0" smtClean="0">
                <a:solidFill>
                  <a:prstClr val="black"/>
                </a:solidFill>
                <a:latin typeface="+mj-lt"/>
              </a:rPr>
              <a:t>This stage is really important. This </a:t>
            </a:r>
            <a:r>
              <a:rPr lang="en-GB" sz="2000" dirty="0">
                <a:solidFill>
                  <a:prstClr val="black"/>
                </a:solidFill>
                <a:latin typeface="+mj-lt"/>
              </a:rPr>
              <a:t>is where the teacher demonstrates how to produce a similar version to the model. (A very good version</a:t>
            </a:r>
            <a:r>
              <a:rPr lang="en-GB" sz="2000" dirty="0" smtClean="0">
                <a:solidFill>
                  <a:prstClr val="black"/>
                </a:solidFill>
                <a:latin typeface="+mj-lt"/>
              </a:rPr>
              <a:t>)</a:t>
            </a:r>
          </a:p>
          <a:p>
            <a:pPr marL="365125" lvl="0" indent="-255588" fontAlgn="base">
              <a:lnSpc>
                <a:spcPct val="110000"/>
              </a:lnSpc>
              <a:spcBef>
                <a:spcPts val="400"/>
              </a:spcBef>
              <a:spcAft>
                <a:spcPct val="0"/>
              </a:spcAft>
              <a:buClr>
                <a:srgbClr val="2DA2BF"/>
              </a:buClr>
              <a:buSzPct val="68000"/>
              <a:buFont typeface="Wingdings 3" pitchFamily="18" charset="2"/>
              <a:buChar char=""/>
            </a:pPr>
            <a:endParaRPr lang="en-GB" sz="2000" dirty="0">
              <a:solidFill>
                <a:prstClr val="black"/>
              </a:solidFill>
              <a:latin typeface="+mj-lt"/>
            </a:endParaRPr>
          </a:p>
          <a:p>
            <a:pPr marL="109537" lvl="0" indent="0" fontAlgn="base">
              <a:lnSpc>
                <a:spcPct val="110000"/>
              </a:lnSpc>
              <a:spcBef>
                <a:spcPts val="400"/>
              </a:spcBef>
              <a:spcAft>
                <a:spcPct val="0"/>
              </a:spcAft>
              <a:buClr>
                <a:srgbClr val="2DA2BF"/>
              </a:buClr>
              <a:buSzPct val="68000"/>
              <a:buNone/>
            </a:pPr>
            <a:r>
              <a:rPr lang="en-GB" sz="2000" dirty="0">
                <a:solidFill>
                  <a:prstClr val="black"/>
                </a:solidFill>
                <a:latin typeface="+mj-lt"/>
              </a:rPr>
              <a:t>We are basically showing the children how to be a writer and so verbalising all of our thoughts with them whilst we are writing and </a:t>
            </a:r>
            <a:r>
              <a:rPr lang="en-GB" sz="2000" dirty="0" smtClean="0">
                <a:solidFill>
                  <a:prstClr val="black"/>
                </a:solidFill>
                <a:latin typeface="+mj-lt"/>
              </a:rPr>
              <a:t>explain why </a:t>
            </a:r>
            <a:r>
              <a:rPr lang="en-GB" sz="2000" dirty="0">
                <a:solidFill>
                  <a:prstClr val="black"/>
                </a:solidFill>
                <a:latin typeface="+mj-lt"/>
              </a:rPr>
              <a:t>we are writing certain things – demonstrating what writers think like.</a:t>
            </a:r>
          </a:p>
          <a:p>
            <a:pPr marL="109537" lvl="0" indent="0" fontAlgn="base">
              <a:lnSpc>
                <a:spcPct val="110000"/>
              </a:lnSpc>
              <a:spcBef>
                <a:spcPts val="400"/>
              </a:spcBef>
              <a:spcAft>
                <a:spcPct val="0"/>
              </a:spcAft>
              <a:buClr>
                <a:srgbClr val="2DA2BF"/>
              </a:buClr>
              <a:buSzPct val="68000"/>
              <a:buNone/>
            </a:pPr>
            <a:r>
              <a:rPr lang="en-GB" sz="2000" dirty="0" smtClean="0">
                <a:solidFill>
                  <a:prstClr val="black"/>
                </a:solidFill>
                <a:latin typeface="+mj-lt"/>
              </a:rPr>
              <a:t>We </a:t>
            </a:r>
            <a:r>
              <a:rPr lang="en-GB" sz="2000" dirty="0">
                <a:solidFill>
                  <a:prstClr val="black"/>
                </a:solidFill>
                <a:latin typeface="+mj-lt"/>
              </a:rPr>
              <a:t>stop and ask for the children's help </a:t>
            </a:r>
            <a:r>
              <a:rPr lang="en-GB" sz="2000" dirty="0" smtClean="0">
                <a:solidFill>
                  <a:prstClr val="black"/>
                </a:solidFill>
                <a:latin typeface="+mj-lt"/>
              </a:rPr>
              <a:t>throughout </a:t>
            </a:r>
            <a:r>
              <a:rPr lang="en-GB" sz="2000" dirty="0">
                <a:solidFill>
                  <a:prstClr val="black"/>
                </a:solidFill>
                <a:latin typeface="+mj-lt"/>
              </a:rPr>
              <a:t>– </a:t>
            </a:r>
            <a:r>
              <a:rPr lang="en-GB" sz="2000" dirty="0" smtClean="0">
                <a:solidFill>
                  <a:prstClr val="black"/>
                </a:solidFill>
                <a:latin typeface="+mj-lt"/>
              </a:rPr>
              <a:t>children </a:t>
            </a:r>
            <a:r>
              <a:rPr lang="en-GB" sz="2000" dirty="0">
                <a:solidFill>
                  <a:prstClr val="black"/>
                </a:solidFill>
                <a:latin typeface="+mj-lt"/>
              </a:rPr>
              <a:t>use mini whiteboards to write in full sentences and share.</a:t>
            </a:r>
          </a:p>
          <a:p>
            <a:pPr marL="109537" lvl="0" indent="0" fontAlgn="base">
              <a:lnSpc>
                <a:spcPct val="110000"/>
              </a:lnSpc>
              <a:spcBef>
                <a:spcPts val="400"/>
              </a:spcBef>
              <a:spcAft>
                <a:spcPct val="0"/>
              </a:spcAft>
              <a:buClr>
                <a:srgbClr val="2DA2BF"/>
              </a:buClr>
              <a:buSzPct val="68000"/>
              <a:buNone/>
            </a:pPr>
            <a:r>
              <a:rPr lang="en-GB" sz="2000" dirty="0" smtClean="0">
                <a:solidFill>
                  <a:prstClr val="black"/>
                </a:solidFill>
                <a:latin typeface="+mj-lt"/>
              </a:rPr>
              <a:t>Teachers </a:t>
            </a:r>
            <a:r>
              <a:rPr lang="en-GB" sz="2000" dirty="0">
                <a:solidFill>
                  <a:prstClr val="black"/>
                </a:solidFill>
                <a:latin typeface="+mj-lt"/>
              </a:rPr>
              <a:t>take </a:t>
            </a:r>
            <a:r>
              <a:rPr lang="en-GB" sz="2000" dirty="0" smtClean="0">
                <a:solidFill>
                  <a:prstClr val="black"/>
                </a:solidFill>
                <a:latin typeface="+mj-lt"/>
              </a:rPr>
              <a:t>children's sentences and ideas </a:t>
            </a:r>
            <a:r>
              <a:rPr lang="en-GB" sz="2000" dirty="0">
                <a:solidFill>
                  <a:prstClr val="black"/>
                </a:solidFill>
                <a:latin typeface="+mj-lt"/>
              </a:rPr>
              <a:t>but develop and improve </a:t>
            </a:r>
            <a:r>
              <a:rPr lang="en-GB" sz="2000" dirty="0" smtClean="0">
                <a:solidFill>
                  <a:prstClr val="black"/>
                </a:solidFill>
                <a:latin typeface="+mj-lt"/>
              </a:rPr>
              <a:t>them </a:t>
            </a:r>
          </a:p>
          <a:p>
            <a:pPr marL="109537" lvl="0" indent="0" fontAlgn="base">
              <a:lnSpc>
                <a:spcPct val="110000"/>
              </a:lnSpc>
              <a:spcBef>
                <a:spcPts val="400"/>
              </a:spcBef>
              <a:spcAft>
                <a:spcPct val="0"/>
              </a:spcAft>
              <a:buClr>
                <a:srgbClr val="2DA2BF"/>
              </a:buClr>
              <a:buSzPct val="68000"/>
              <a:buNone/>
            </a:pPr>
            <a:r>
              <a:rPr lang="en-GB" sz="2000" dirty="0" smtClean="0">
                <a:solidFill>
                  <a:prstClr val="black"/>
                </a:solidFill>
                <a:latin typeface="+mj-lt"/>
              </a:rPr>
              <a:t>E.g</a:t>
            </a:r>
            <a:r>
              <a:rPr lang="en-GB" sz="2000" dirty="0">
                <a:solidFill>
                  <a:prstClr val="black"/>
                </a:solidFill>
                <a:latin typeface="+mj-lt"/>
              </a:rPr>
              <a:t>. </a:t>
            </a:r>
            <a:r>
              <a:rPr lang="en-GB" sz="2000" dirty="0" smtClean="0">
                <a:solidFill>
                  <a:prstClr val="black"/>
                </a:solidFill>
                <a:latin typeface="+mj-lt"/>
              </a:rPr>
              <a:t>child: ‘protecting </a:t>
            </a:r>
            <a:r>
              <a:rPr lang="en-GB" sz="2000" dirty="0">
                <a:solidFill>
                  <a:prstClr val="black"/>
                </a:solidFill>
                <a:latin typeface="+mj-lt"/>
              </a:rPr>
              <a:t>the wardrobe like a mouse </a:t>
            </a:r>
            <a:r>
              <a:rPr lang="en-GB" sz="2000" dirty="0" smtClean="0">
                <a:solidFill>
                  <a:prstClr val="black"/>
                </a:solidFill>
                <a:latin typeface="+mj-lt"/>
              </a:rPr>
              <a:t>trap</a:t>
            </a:r>
          </a:p>
          <a:p>
            <a:pPr marL="109537" lvl="0" indent="0" fontAlgn="base">
              <a:lnSpc>
                <a:spcPct val="110000"/>
              </a:lnSpc>
              <a:spcBef>
                <a:spcPts val="400"/>
              </a:spcBef>
              <a:spcAft>
                <a:spcPct val="0"/>
              </a:spcAft>
              <a:buClr>
                <a:srgbClr val="2DA2BF"/>
              </a:buClr>
              <a:buSzPct val="68000"/>
              <a:buNone/>
            </a:pPr>
            <a:r>
              <a:rPr lang="en-GB" sz="2000" dirty="0">
                <a:solidFill>
                  <a:prstClr val="black"/>
                </a:solidFill>
                <a:latin typeface="+mj-lt"/>
              </a:rPr>
              <a:t> </a:t>
            </a:r>
            <a:r>
              <a:rPr lang="en-GB" sz="2000" dirty="0" smtClean="0">
                <a:solidFill>
                  <a:prstClr val="black"/>
                </a:solidFill>
                <a:latin typeface="+mj-lt"/>
              </a:rPr>
              <a:t>      teacher: ‘is </a:t>
            </a:r>
            <a:r>
              <a:rPr lang="en-GB" sz="2000" dirty="0">
                <a:solidFill>
                  <a:prstClr val="black"/>
                </a:solidFill>
                <a:latin typeface="+mj-lt"/>
              </a:rPr>
              <a:t>this giving the right idea? </a:t>
            </a:r>
            <a:r>
              <a:rPr lang="en-GB" sz="2000" dirty="0" smtClean="0">
                <a:solidFill>
                  <a:prstClr val="black"/>
                </a:solidFill>
                <a:latin typeface="+mj-lt"/>
              </a:rPr>
              <a:t>Who protects people/things?</a:t>
            </a:r>
          </a:p>
          <a:p>
            <a:pPr marL="109537" lvl="0" indent="0" fontAlgn="base">
              <a:lnSpc>
                <a:spcPct val="110000"/>
              </a:lnSpc>
              <a:spcBef>
                <a:spcPts val="400"/>
              </a:spcBef>
              <a:spcAft>
                <a:spcPct val="0"/>
              </a:spcAft>
              <a:buClr>
                <a:srgbClr val="2DA2BF"/>
              </a:buClr>
              <a:buSzPct val="68000"/>
              <a:buNone/>
            </a:pPr>
            <a:r>
              <a:rPr lang="en-GB" sz="2000" dirty="0">
                <a:solidFill>
                  <a:prstClr val="black"/>
                </a:solidFill>
                <a:latin typeface="+mj-lt"/>
              </a:rPr>
              <a:t> </a:t>
            </a:r>
            <a:r>
              <a:rPr lang="en-GB" sz="2000" dirty="0" smtClean="0">
                <a:solidFill>
                  <a:prstClr val="black"/>
                </a:solidFill>
                <a:latin typeface="+mj-lt"/>
              </a:rPr>
              <a:t>      child: ‘protecting </a:t>
            </a:r>
            <a:r>
              <a:rPr lang="en-GB" sz="2000" dirty="0">
                <a:solidFill>
                  <a:prstClr val="black"/>
                </a:solidFill>
                <a:latin typeface="+mj-lt"/>
              </a:rPr>
              <a:t>the </a:t>
            </a:r>
            <a:r>
              <a:rPr lang="en-GB" sz="2000" dirty="0" smtClean="0">
                <a:solidFill>
                  <a:prstClr val="black"/>
                </a:solidFill>
                <a:latin typeface="+mj-lt"/>
              </a:rPr>
              <a:t>wardrobe </a:t>
            </a:r>
            <a:r>
              <a:rPr lang="en-GB" sz="2000" dirty="0">
                <a:solidFill>
                  <a:prstClr val="black"/>
                </a:solidFill>
                <a:latin typeface="+mj-lt"/>
              </a:rPr>
              <a:t>like a loyal guard</a:t>
            </a:r>
            <a:r>
              <a:rPr lang="en-GB" sz="2000" dirty="0" smtClean="0">
                <a:solidFill>
                  <a:prstClr val="black"/>
                </a:solidFill>
                <a:latin typeface="+mj-lt"/>
              </a:rPr>
              <a:t>’</a:t>
            </a:r>
          </a:p>
          <a:p>
            <a:pPr marL="109537" lvl="0" indent="0" fontAlgn="base">
              <a:lnSpc>
                <a:spcPct val="110000"/>
              </a:lnSpc>
              <a:spcBef>
                <a:spcPts val="400"/>
              </a:spcBef>
              <a:spcAft>
                <a:spcPct val="0"/>
              </a:spcAft>
              <a:buClr>
                <a:srgbClr val="2DA2BF"/>
              </a:buClr>
              <a:buSzPct val="68000"/>
              <a:buNone/>
            </a:pPr>
            <a:r>
              <a:rPr lang="en-GB" sz="2000" dirty="0">
                <a:solidFill>
                  <a:prstClr val="black"/>
                </a:solidFill>
                <a:latin typeface="+mj-lt"/>
              </a:rPr>
              <a:t> </a:t>
            </a:r>
            <a:r>
              <a:rPr lang="en-GB" sz="2000" dirty="0" smtClean="0">
                <a:solidFill>
                  <a:prstClr val="black"/>
                </a:solidFill>
                <a:latin typeface="+mj-lt"/>
              </a:rPr>
              <a:t>      teacher: ‘good’</a:t>
            </a:r>
          </a:p>
          <a:p>
            <a:pPr marL="365125" lvl="0" indent="-255588" fontAlgn="base">
              <a:lnSpc>
                <a:spcPct val="110000"/>
              </a:lnSpc>
              <a:spcBef>
                <a:spcPts val="400"/>
              </a:spcBef>
              <a:spcAft>
                <a:spcPct val="0"/>
              </a:spcAft>
              <a:buClr>
                <a:srgbClr val="2DA2BF"/>
              </a:buClr>
              <a:buSzPct val="68000"/>
              <a:buFont typeface="Wingdings 3" pitchFamily="18" charset="2"/>
              <a:buChar char=""/>
            </a:pPr>
            <a:endParaRPr lang="en-GB" sz="2000" dirty="0">
              <a:solidFill>
                <a:prstClr val="black"/>
              </a:solidFill>
              <a:latin typeface="+mj-lt"/>
            </a:endParaRPr>
          </a:p>
          <a:p>
            <a:pPr marL="365125" lvl="0" indent="-255588" fontAlgn="base">
              <a:lnSpc>
                <a:spcPct val="110000"/>
              </a:lnSpc>
              <a:spcBef>
                <a:spcPts val="400"/>
              </a:spcBef>
              <a:spcAft>
                <a:spcPct val="0"/>
              </a:spcAft>
              <a:buClr>
                <a:srgbClr val="2DA2BF"/>
              </a:buClr>
              <a:buSzPct val="68000"/>
              <a:buFont typeface="Wingdings 3" pitchFamily="18" charset="2"/>
              <a:buChar char=""/>
            </a:pPr>
            <a:endParaRPr lang="en-GB" sz="2000" dirty="0">
              <a:solidFill>
                <a:prstClr val="black"/>
              </a:solidFill>
              <a:latin typeface="+mj-lt"/>
            </a:endParaRPr>
          </a:p>
          <a:p>
            <a:endParaRPr lang="en-GB" dirty="0" smtClean="0"/>
          </a:p>
          <a:p>
            <a:endParaRPr lang="en-GB" dirty="0"/>
          </a:p>
        </p:txBody>
      </p:sp>
    </p:spTree>
    <p:extLst>
      <p:ext uri="{BB962C8B-B14F-4D97-AF65-F5344CB8AC3E}">
        <p14:creationId xmlns:p14="http://schemas.microsoft.com/office/powerpoint/2010/main" val="241825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Demonstrating </a:t>
            </a:r>
            <a:endParaRPr lang="en-GB" dirty="0"/>
          </a:p>
        </p:txBody>
      </p:sp>
      <p:sp>
        <p:nvSpPr>
          <p:cNvPr id="3" name="Content Placeholder 2"/>
          <p:cNvSpPr>
            <a:spLocks noGrp="1"/>
          </p:cNvSpPr>
          <p:nvPr>
            <p:ph idx="1"/>
          </p:nvPr>
        </p:nvSpPr>
        <p:spPr>
          <a:xfrm>
            <a:off x="457200" y="1340768"/>
            <a:ext cx="8291264" cy="4968552"/>
          </a:xfrm>
        </p:spPr>
        <p:txBody>
          <a:bodyPr>
            <a:normAutofit fontScale="92500"/>
          </a:bodyPr>
          <a:lstStyle/>
          <a:p>
            <a:pPr marL="109537" lvl="0" indent="0" fontAlgn="base">
              <a:lnSpc>
                <a:spcPct val="110000"/>
              </a:lnSpc>
              <a:spcBef>
                <a:spcPts val="400"/>
              </a:spcBef>
              <a:spcAft>
                <a:spcPct val="0"/>
              </a:spcAft>
              <a:buClr>
                <a:srgbClr val="2DA2BF"/>
              </a:buClr>
              <a:buSzPct val="68000"/>
              <a:buNone/>
            </a:pPr>
            <a:r>
              <a:rPr lang="en-GB" sz="2400" dirty="0" smtClean="0">
                <a:solidFill>
                  <a:prstClr val="black"/>
                </a:solidFill>
                <a:latin typeface="+mj-lt"/>
              </a:rPr>
              <a:t>Only one paragraph is ever shared written at a time. </a:t>
            </a:r>
          </a:p>
          <a:p>
            <a:pPr marL="109537" lvl="0" indent="0" fontAlgn="base">
              <a:lnSpc>
                <a:spcPct val="110000"/>
              </a:lnSpc>
              <a:spcBef>
                <a:spcPts val="400"/>
              </a:spcBef>
              <a:spcAft>
                <a:spcPct val="0"/>
              </a:spcAft>
              <a:buClr>
                <a:srgbClr val="2DA2BF"/>
              </a:buClr>
              <a:buSzPct val="68000"/>
              <a:buNone/>
            </a:pPr>
            <a:r>
              <a:rPr lang="en-GB" sz="2400" dirty="0" smtClean="0">
                <a:solidFill>
                  <a:prstClr val="black"/>
                </a:solidFill>
                <a:latin typeface="+mj-lt"/>
              </a:rPr>
              <a:t>The teacher, with the help of the children, looks at the plan and success criteria to ensure everything is included. </a:t>
            </a:r>
            <a:endParaRPr lang="en-GB" sz="2400" dirty="0">
              <a:solidFill>
                <a:prstClr val="black"/>
              </a:solidFill>
              <a:latin typeface="+mj-lt"/>
            </a:endParaRPr>
          </a:p>
          <a:p>
            <a:pPr marL="109537" lvl="0" indent="0" fontAlgn="base">
              <a:lnSpc>
                <a:spcPct val="110000"/>
              </a:lnSpc>
              <a:spcBef>
                <a:spcPts val="400"/>
              </a:spcBef>
              <a:spcAft>
                <a:spcPct val="0"/>
              </a:spcAft>
              <a:buClr>
                <a:srgbClr val="2DA2BF"/>
              </a:buClr>
              <a:buSzPct val="68000"/>
              <a:buNone/>
            </a:pPr>
            <a:endParaRPr lang="en-GB" sz="2400" dirty="0" smtClean="0">
              <a:solidFill>
                <a:prstClr val="black"/>
              </a:solidFill>
              <a:latin typeface="+mj-lt"/>
            </a:endParaRPr>
          </a:p>
          <a:p>
            <a:pPr marL="109537" lvl="0" indent="0" fontAlgn="base">
              <a:lnSpc>
                <a:spcPct val="110000"/>
              </a:lnSpc>
              <a:spcBef>
                <a:spcPts val="400"/>
              </a:spcBef>
              <a:spcAft>
                <a:spcPct val="0"/>
              </a:spcAft>
              <a:buClr>
                <a:srgbClr val="2DA2BF"/>
              </a:buClr>
              <a:buSzPct val="68000"/>
              <a:buNone/>
            </a:pPr>
            <a:r>
              <a:rPr lang="en-GB" sz="2400" dirty="0" smtClean="0">
                <a:solidFill>
                  <a:prstClr val="black"/>
                </a:solidFill>
                <a:latin typeface="+mj-lt"/>
              </a:rPr>
              <a:t>The children are then sent away to write their own paragraph or section. </a:t>
            </a:r>
          </a:p>
          <a:p>
            <a:pPr marL="109537" lvl="0" indent="0" fontAlgn="base">
              <a:lnSpc>
                <a:spcPct val="110000"/>
              </a:lnSpc>
              <a:spcBef>
                <a:spcPts val="400"/>
              </a:spcBef>
              <a:spcAft>
                <a:spcPct val="0"/>
              </a:spcAft>
              <a:buClr>
                <a:srgbClr val="2DA2BF"/>
              </a:buClr>
              <a:buSzPct val="68000"/>
              <a:buNone/>
            </a:pPr>
            <a:r>
              <a:rPr lang="en-GB" sz="2400" dirty="0" smtClean="0">
                <a:solidFill>
                  <a:prstClr val="black"/>
                </a:solidFill>
                <a:latin typeface="+mj-lt"/>
              </a:rPr>
              <a:t>Once complete, whole class returns to look at the shared paragraph. </a:t>
            </a:r>
          </a:p>
          <a:p>
            <a:pPr marL="109537" lvl="0" indent="0" fontAlgn="base">
              <a:lnSpc>
                <a:spcPct val="110000"/>
              </a:lnSpc>
              <a:spcBef>
                <a:spcPts val="400"/>
              </a:spcBef>
              <a:spcAft>
                <a:spcPct val="0"/>
              </a:spcAft>
              <a:buClr>
                <a:srgbClr val="2DA2BF"/>
              </a:buClr>
              <a:buSzPct val="68000"/>
              <a:buNone/>
            </a:pPr>
            <a:r>
              <a:rPr lang="en-GB" sz="2400" dirty="0" smtClean="0">
                <a:solidFill>
                  <a:prstClr val="black"/>
                </a:solidFill>
                <a:latin typeface="+mj-lt"/>
              </a:rPr>
              <a:t>We then improve this one together. </a:t>
            </a:r>
          </a:p>
          <a:p>
            <a:pPr marL="109537" lvl="0" indent="0" fontAlgn="base">
              <a:lnSpc>
                <a:spcPct val="110000"/>
              </a:lnSpc>
              <a:spcBef>
                <a:spcPts val="400"/>
              </a:spcBef>
              <a:spcAft>
                <a:spcPct val="0"/>
              </a:spcAft>
              <a:buClr>
                <a:srgbClr val="2DA2BF"/>
              </a:buClr>
              <a:buSzPct val="68000"/>
              <a:buNone/>
            </a:pPr>
            <a:r>
              <a:rPr lang="en-GB" sz="2400" dirty="0" smtClean="0">
                <a:solidFill>
                  <a:prstClr val="black"/>
                </a:solidFill>
                <a:latin typeface="+mj-lt"/>
              </a:rPr>
              <a:t>With the skills learnt, the children then go and improve their paragraph.</a:t>
            </a:r>
          </a:p>
          <a:p>
            <a:pPr marL="109537" lvl="0" indent="0" fontAlgn="base">
              <a:spcBef>
                <a:spcPts val="400"/>
              </a:spcBef>
              <a:spcAft>
                <a:spcPct val="0"/>
              </a:spcAft>
              <a:buClr>
                <a:srgbClr val="2DA2BF"/>
              </a:buClr>
              <a:buSzPct val="68000"/>
              <a:buNone/>
            </a:pPr>
            <a:endParaRPr lang="en-GB" sz="2400" dirty="0" smtClean="0">
              <a:solidFill>
                <a:prstClr val="black"/>
              </a:solidFill>
              <a:latin typeface="+mj-lt"/>
            </a:endParaRPr>
          </a:p>
          <a:p>
            <a:pPr marL="109537" lvl="0" indent="0" fontAlgn="base">
              <a:spcBef>
                <a:spcPts val="400"/>
              </a:spcBef>
              <a:spcAft>
                <a:spcPct val="0"/>
              </a:spcAft>
              <a:buClr>
                <a:srgbClr val="2DA2BF"/>
              </a:buClr>
              <a:buSzPct val="68000"/>
              <a:buNone/>
            </a:pPr>
            <a:r>
              <a:rPr lang="en-GB" sz="2400" dirty="0" smtClean="0">
                <a:solidFill>
                  <a:prstClr val="black"/>
                </a:solidFill>
                <a:latin typeface="+mj-lt"/>
              </a:rPr>
              <a:t>This continues for every paragraph until text is complete</a:t>
            </a:r>
          </a:p>
          <a:p>
            <a:pPr marL="109537" lvl="0" indent="0" fontAlgn="base">
              <a:spcBef>
                <a:spcPts val="400"/>
              </a:spcBef>
              <a:spcAft>
                <a:spcPct val="0"/>
              </a:spcAft>
              <a:buClr>
                <a:srgbClr val="2DA2BF"/>
              </a:buClr>
              <a:buSzPct val="68000"/>
              <a:buNone/>
            </a:pPr>
            <a:endParaRPr lang="en-GB" sz="2000" dirty="0">
              <a:solidFill>
                <a:prstClr val="black"/>
              </a:solidFill>
              <a:latin typeface="+mj-lt"/>
            </a:endParaRPr>
          </a:p>
          <a:p>
            <a:pPr marL="109537" lvl="0" indent="0" fontAlgn="base">
              <a:spcBef>
                <a:spcPts val="400"/>
              </a:spcBef>
              <a:spcAft>
                <a:spcPct val="0"/>
              </a:spcAft>
              <a:buClr>
                <a:srgbClr val="2DA2BF"/>
              </a:buClr>
              <a:buSzPct val="68000"/>
              <a:buNone/>
            </a:pPr>
            <a:endParaRPr lang="en-GB" sz="2000" dirty="0" smtClean="0">
              <a:solidFill>
                <a:prstClr val="black"/>
              </a:solidFill>
              <a:latin typeface="+mj-lt"/>
            </a:endParaRPr>
          </a:p>
          <a:p>
            <a:pPr marL="109537" lvl="0" indent="0" fontAlgn="base">
              <a:spcBef>
                <a:spcPts val="400"/>
              </a:spcBef>
              <a:spcAft>
                <a:spcPct val="0"/>
              </a:spcAft>
              <a:buClr>
                <a:srgbClr val="2DA2BF"/>
              </a:buClr>
              <a:buSzPct val="68000"/>
              <a:buNone/>
            </a:pPr>
            <a:endParaRPr lang="en-GB" sz="2000" dirty="0">
              <a:solidFill>
                <a:prstClr val="black"/>
              </a:solidFill>
              <a:latin typeface="+mj-lt"/>
            </a:endParaRPr>
          </a:p>
          <a:p>
            <a:endParaRPr lang="en-GB" dirty="0"/>
          </a:p>
        </p:txBody>
      </p:sp>
    </p:spTree>
    <p:extLst>
      <p:ext uri="{BB962C8B-B14F-4D97-AF65-F5344CB8AC3E}">
        <p14:creationId xmlns:p14="http://schemas.microsoft.com/office/powerpoint/2010/main" val="389394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Editing </a:t>
            </a:r>
            <a:endParaRPr lang="en-GB" dirty="0"/>
          </a:p>
        </p:txBody>
      </p:sp>
      <p:sp>
        <p:nvSpPr>
          <p:cNvPr id="3" name="Content Placeholder 2"/>
          <p:cNvSpPr>
            <a:spLocks noGrp="1"/>
          </p:cNvSpPr>
          <p:nvPr>
            <p:ph idx="1"/>
          </p:nvPr>
        </p:nvSpPr>
        <p:spPr>
          <a:xfrm>
            <a:off x="395536" y="2226033"/>
            <a:ext cx="8229600" cy="4525963"/>
          </a:xfrm>
        </p:spPr>
        <p:txBody>
          <a:bodyPr>
            <a:normAutofit fontScale="85000" lnSpcReduction="10000"/>
          </a:bodyPr>
          <a:lstStyle/>
          <a:p>
            <a:pPr marL="0" indent="0">
              <a:buNone/>
            </a:pPr>
            <a:r>
              <a:rPr lang="en-GB" dirty="0" smtClean="0"/>
              <a:t>Big emphasis of editing in new curriculum.</a:t>
            </a:r>
          </a:p>
          <a:p>
            <a:pPr marL="0" indent="0">
              <a:buNone/>
            </a:pPr>
            <a:r>
              <a:rPr lang="en-GB" dirty="0" smtClean="0"/>
              <a:t>Editing Success Criteria is on page 28. </a:t>
            </a:r>
          </a:p>
          <a:p>
            <a:pPr marL="0" indent="0">
              <a:buNone/>
            </a:pPr>
            <a:r>
              <a:rPr lang="en-GB" dirty="0" smtClean="0"/>
              <a:t>We </a:t>
            </a:r>
            <a:r>
              <a:rPr lang="en-GB" dirty="0"/>
              <a:t>use </a:t>
            </a:r>
            <a:r>
              <a:rPr lang="en-GB" dirty="0" smtClean="0"/>
              <a:t>this to </a:t>
            </a:r>
            <a:r>
              <a:rPr lang="en-GB" dirty="0"/>
              <a:t>teach the children become </a:t>
            </a:r>
            <a:r>
              <a:rPr lang="en-GB" dirty="0" smtClean="0"/>
              <a:t>editors </a:t>
            </a:r>
            <a:r>
              <a:rPr lang="en-GB" dirty="0"/>
              <a:t>and improve their work. </a:t>
            </a:r>
            <a:endParaRPr lang="en-GB" dirty="0" smtClean="0"/>
          </a:p>
          <a:p>
            <a:pPr marL="0" indent="0">
              <a:buNone/>
            </a:pPr>
            <a:r>
              <a:rPr lang="en-GB" dirty="0" smtClean="0"/>
              <a:t>This </a:t>
            </a:r>
            <a:r>
              <a:rPr lang="en-GB" dirty="0"/>
              <a:t>is modelled in the demonstrating stage </a:t>
            </a:r>
            <a:endParaRPr lang="en-GB" dirty="0" smtClean="0"/>
          </a:p>
          <a:p>
            <a:pPr marL="0" indent="0">
              <a:buNone/>
            </a:pPr>
            <a:r>
              <a:rPr lang="en-GB" dirty="0" smtClean="0"/>
              <a:t>Each </a:t>
            </a:r>
            <a:r>
              <a:rPr lang="en-GB" dirty="0"/>
              <a:t>child has a coloured pen for the different sections. </a:t>
            </a:r>
            <a:endParaRPr lang="en-GB" dirty="0" smtClean="0"/>
          </a:p>
          <a:p>
            <a:pPr marL="0" indent="0">
              <a:buNone/>
            </a:pPr>
            <a:r>
              <a:rPr lang="en-GB" dirty="0" smtClean="0"/>
              <a:t>It </a:t>
            </a:r>
            <a:r>
              <a:rPr lang="en-GB" dirty="0"/>
              <a:t>is differentiated into upper and lower school</a:t>
            </a:r>
            <a:r>
              <a:rPr lang="en-GB" dirty="0" smtClean="0"/>
              <a:t>. </a:t>
            </a:r>
          </a:p>
          <a:p>
            <a:pPr marL="0" indent="0">
              <a:buNone/>
            </a:pPr>
            <a:endParaRPr lang="en-GB" dirty="0" smtClean="0"/>
          </a:p>
          <a:p>
            <a:pPr marL="0" indent="0">
              <a:buNone/>
            </a:pPr>
            <a:r>
              <a:rPr lang="en-GB" dirty="0" smtClean="0"/>
              <a:t>Coloured pens: blue (sentence), red (word), green (spelling + punctuation), black (general)</a:t>
            </a:r>
            <a:endParaRPr lang="en-GB" dirty="0"/>
          </a:p>
          <a:p>
            <a:pPr marL="0" indent="0">
              <a:buNone/>
            </a:pPr>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260648"/>
            <a:ext cx="1693652" cy="2053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88640"/>
            <a:ext cx="169545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57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Example of editing </a:t>
            </a:r>
            <a:endParaRPr lang="en-GB"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43858" y="1052736"/>
            <a:ext cx="4948422" cy="572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149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fontScale="77500" lnSpcReduction="20000"/>
          </a:bodyPr>
          <a:lstStyle/>
          <a:p>
            <a:pPr marL="0" indent="0">
              <a:lnSpc>
                <a:spcPct val="115000"/>
              </a:lnSpc>
              <a:spcAft>
                <a:spcPts val="1000"/>
              </a:spcAft>
              <a:buNone/>
            </a:pPr>
            <a:r>
              <a:rPr lang="en-GB" dirty="0">
                <a:latin typeface="Arial"/>
                <a:ea typeface="Calibri"/>
                <a:cs typeface="Times New Roman"/>
              </a:rPr>
              <a:t>Miss Rooney strolled into the </a:t>
            </a:r>
            <a:r>
              <a:rPr lang="en-GB" dirty="0" err="1">
                <a:latin typeface="Arial"/>
                <a:ea typeface="Calibri"/>
                <a:cs typeface="Times New Roman"/>
              </a:rPr>
              <a:t>peacefull</a:t>
            </a:r>
            <a:r>
              <a:rPr lang="en-GB" dirty="0">
                <a:latin typeface="Arial"/>
                <a:ea typeface="Calibri"/>
                <a:cs typeface="Times New Roman"/>
              </a:rPr>
              <a:t> classroom to get ready for the busy day ahead. Looking in her cupboard, she realised the blitz day money had </a:t>
            </a:r>
            <a:r>
              <a:rPr lang="en-GB" dirty="0" err="1">
                <a:latin typeface="Arial"/>
                <a:ea typeface="Calibri"/>
                <a:cs typeface="Times New Roman"/>
              </a:rPr>
              <a:t>misterylessly</a:t>
            </a:r>
            <a:r>
              <a:rPr lang="en-GB" dirty="0">
                <a:latin typeface="Arial"/>
                <a:ea typeface="Calibri"/>
                <a:cs typeface="Times New Roman"/>
              </a:rPr>
              <a:t> vanished! Miss Rooney went straight to Mrs Henley to explain the discovery</a:t>
            </a:r>
            <a:r>
              <a:rPr lang="en-GB" dirty="0" smtClean="0">
                <a:latin typeface="Arial"/>
                <a:ea typeface="Calibri"/>
                <a:cs typeface="Times New Roman"/>
              </a:rPr>
              <a:t>.</a:t>
            </a:r>
          </a:p>
          <a:p>
            <a:pPr marL="0" indent="0">
              <a:lnSpc>
                <a:spcPct val="115000"/>
              </a:lnSpc>
              <a:spcAft>
                <a:spcPts val="1000"/>
              </a:spcAft>
              <a:buNone/>
            </a:pPr>
            <a:endParaRPr lang="en-GB" sz="2000" dirty="0">
              <a:ea typeface="Calibri"/>
              <a:cs typeface="Times New Roman"/>
            </a:endParaRPr>
          </a:p>
          <a:p>
            <a:pPr lvl="0" algn="ctr">
              <a:lnSpc>
                <a:spcPct val="115000"/>
              </a:lnSpc>
              <a:buFont typeface="+mj-lt"/>
              <a:buAutoNum type="arabicParenR"/>
            </a:pPr>
            <a:r>
              <a:rPr lang="en-GB" dirty="0">
                <a:latin typeface="Arial"/>
                <a:ea typeface="Calibri"/>
                <a:cs typeface="Times New Roman"/>
              </a:rPr>
              <a:t>Underline any words you think may be incorrect – go and check in a dictionary.</a:t>
            </a:r>
            <a:endParaRPr lang="en-GB" sz="2000" dirty="0">
              <a:ea typeface="Calibri"/>
              <a:cs typeface="Times New Roman"/>
            </a:endParaRPr>
          </a:p>
          <a:p>
            <a:pPr lvl="0" algn="ctr">
              <a:lnSpc>
                <a:spcPct val="115000"/>
              </a:lnSpc>
              <a:buFont typeface="+mj-lt"/>
              <a:buAutoNum type="arabicParenR"/>
            </a:pPr>
            <a:r>
              <a:rPr lang="en-GB" dirty="0">
                <a:latin typeface="Arial"/>
                <a:ea typeface="Calibri"/>
                <a:cs typeface="Times New Roman"/>
              </a:rPr>
              <a:t>Can we add an adjective before the noun ‘cupboard’?</a:t>
            </a:r>
            <a:endParaRPr lang="en-GB" sz="2000" dirty="0">
              <a:ea typeface="Calibri"/>
              <a:cs typeface="Times New Roman"/>
            </a:endParaRPr>
          </a:p>
          <a:p>
            <a:pPr lvl="0" algn="ctr">
              <a:lnSpc>
                <a:spcPct val="115000"/>
              </a:lnSpc>
              <a:buFont typeface="+mj-lt"/>
              <a:buAutoNum type="arabicParenR"/>
            </a:pPr>
            <a:r>
              <a:rPr lang="en-GB" dirty="0">
                <a:latin typeface="Arial"/>
                <a:ea typeface="Calibri"/>
                <a:cs typeface="Times New Roman"/>
              </a:rPr>
              <a:t>Can we use a sentence starter before ‘Miss Rooney’?</a:t>
            </a:r>
            <a:endParaRPr lang="en-GB" sz="2000" dirty="0">
              <a:ea typeface="Calibri"/>
              <a:cs typeface="Times New Roman"/>
            </a:endParaRPr>
          </a:p>
          <a:p>
            <a:pPr lvl="0" algn="ctr">
              <a:lnSpc>
                <a:spcPct val="115000"/>
              </a:lnSpc>
              <a:buFont typeface="+mj-lt"/>
              <a:buAutoNum type="arabicParenR"/>
            </a:pPr>
            <a:r>
              <a:rPr lang="en-GB" dirty="0">
                <a:latin typeface="Arial"/>
                <a:ea typeface="Calibri"/>
                <a:cs typeface="Times New Roman"/>
              </a:rPr>
              <a:t>Can we add an adverb after looking?</a:t>
            </a:r>
            <a:endParaRPr lang="en-GB" sz="2000" dirty="0">
              <a:ea typeface="Calibri"/>
              <a:cs typeface="Times New Roman"/>
            </a:endParaRPr>
          </a:p>
          <a:p>
            <a:pPr lvl="0" algn="ctr">
              <a:lnSpc>
                <a:spcPct val="115000"/>
              </a:lnSpc>
              <a:buFont typeface="+mj-lt"/>
              <a:buAutoNum type="arabicParenR"/>
            </a:pPr>
            <a:r>
              <a:rPr lang="en-GB" dirty="0">
                <a:latin typeface="Arial"/>
                <a:ea typeface="Calibri"/>
                <a:cs typeface="Times New Roman"/>
              </a:rPr>
              <a:t>Can we improve the verb ‘went’ to make it more vivid?</a:t>
            </a:r>
            <a:endParaRPr lang="en-GB" sz="2000" dirty="0">
              <a:ea typeface="Calibri"/>
              <a:cs typeface="Times New Roman"/>
            </a:endParaRPr>
          </a:p>
          <a:p>
            <a:pPr lvl="0" algn="ctr">
              <a:lnSpc>
                <a:spcPct val="115000"/>
              </a:lnSpc>
              <a:spcAft>
                <a:spcPts val="1000"/>
              </a:spcAft>
              <a:buFont typeface="+mj-lt"/>
              <a:buAutoNum type="arabicParenR"/>
            </a:pPr>
            <a:r>
              <a:rPr lang="en-GB" dirty="0">
                <a:latin typeface="Arial"/>
                <a:ea typeface="Calibri"/>
                <a:cs typeface="Times New Roman"/>
              </a:rPr>
              <a:t>Can we add an embedded clause after ‘Mrs Henley’?</a:t>
            </a:r>
            <a:endParaRPr lang="en-GB" sz="2000" dirty="0">
              <a:ea typeface="Calibri"/>
              <a:cs typeface="Times New Roman"/>
            </a:endParaRPr>
          </a:p>
          <a:p>
            <a:endParaRPr lang="en-GB" dirty="0"/>
          </a:p>
        </p:txBody>
      </p:sp>
    </p:spTree>
    <p:extLst>
      <p:ext uri="{BB962C8B-B14F-4D97-AF65-F5344CB8AC3E}">
        <p14:creationId xmlns:p14="http://schemas.microsoft.com/office/powerpoint/2010/main" val="133372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lnSpc>
                <a:spcPct val="115000"/>
              </a:lnSpc>
              <a:spcAft>
                <a:spcPts val="1000"/>
              </a:spcAft>
              <a:buNone/>
            </a:pPr>
            <a:r>
              <a:rPr lang="en-GB" dirty="0">
                <a:solidFill>
                  <a:srgbClr val="FF0000"/>
                </a:solidFill>
                <a:latin typeface="Arial"/>
                <a:ea typeface="Calibri"/>
                <a:cs typeface="Times New Roman"/>
              </a:rPr>
              <a:t>After a strong cup of coffee</a:t>
            </a:r>
            <a:r>
              <a:rPr lang="en-GB" dirty="0">
                <a:latin typeface="Arial"/>
                <a:ea typeface="Calibri"/>
                <a:cs typeface="Times New Roman"/>
              </a:rPr>
              <a:t>, Miss Rooney strolled into her </a:t>
            </a:r>
            <a:r>
              <a:rPr lang="en-GB" dirty="0">
                <a:solidFill>
                  <a:srgbClr val="FF0000"/>
                </a:solidFill>
                <a:latin typeface="Arial"/>
                <a:ea typeface="Calibri"/>
                <a:cs typeface="Times New Roman"/>
              </a:rPr>
              <a:t>peaceful</a:t>
            </a:r>
            <a:r>
              <a:rPr lang="en-GB" dirty="0">
                <a:latin typeface="Arial"/>
                <a:ea typeface="Calibri"/>
                <a:cs typeface="Times New Roman"/>
              </a:rPr>
              <a:t> classroom to get ready for the busy day ahead. Looking </a:t>
            </a:r>
            <a:r>
              <a:rPr lang="en-GB" dirty="0">
                <a:solidFill>
                  <a:srgbClr val="FF0000"/>
                </a:solidFill>
                <a:latin typeface="Arial"/>
                <a:ea typeface="Calibri"/>
                <a:cs typeface="Times New Roman"/>
              </a:rPr>
              <a:t>carefully</a:t>
            </a:r>
            <a:r>
              <a:rPr lang="en-GB" dirty="0">
                <a:latin typeface="Arial"/>
                <a:ea typeface="Calibri"/>
                <a:cs typeface="Times New Roman"/>
              </a:rPr>
              <a:t> in her </a:t>
            </a:r>
            <a:r>
              <a:rPr lang="en-GB" dirty="0">
                <a:solidFill>
                  <a:srgbClr val="FF0000"/>
                </a:solidFill>
                <a:latin typeface="Arial"/>
                <a:ea typeface="Calibri"/>
                <a:cs typeface="Times New Roman"/>
              </a:rPr>
              <a:t>antique</a:t>
            </a:r>
            <a:r>
              <a:rPr lang="en-GB" dirty="0">
                <a:latin typeface="Arial"/>
                <a:ea typeface="Calibri"/>
                <a:cs typeface="Times New Roman"/>
              </a:rPr>
              <a:t> cupboard, she realised the blitz day money had </a:t>
            </a:r>
            <a:r>
              <a:rPr lang="en-GB" dirty="0">
                <a:solidFill>
                  <a:srgbClr val="FF0000"/>
                </a:solidFill>
                <a:latin typeface="Arial"/>
                <a:ea typeface="Calibri"/>
                <a:cs typeface="Times New Roman"/>
              </a:rPr>
              <a:t>mysteriously</a:t>
            </a:r>
            <a:r>
              <a:rPr lang="en-GB" dirty="0">
                <a:latin typeface="Arial"/>
                <a:ea typeface="Calibri"/>
                <a:cs typeface="Times New Roman"/>
              </a:rPr>
              <a:t> vanished! Miss Rooney </a:t>
            </a:r>
            <a:r>
              <a:rPr lang="en-GB" dirty="0">
                <a:solidFill>
                  <a:srgbClr val="FF0000"/>
                </a:solidFill>
                <a:latin typeface="Arial"/>
                <a:ea typeface="Calibri"/>
                <a:cs typeface="Times New Roman"/>
              </a:rPr>
              <a:t>sprinted</a:t>
            </a:r>
            <a:r>
              <a:rPr lang="en-GB" dirty="0">
                <a:latin typeface="Arial"/>
                <a:ea typeface="Calibri"/>
                <a:cs typeface="Times New Roman"/>
              </a:rPr>
              <a:t> straight to Mrs Henley, </a:t>
            </a:r>
            <a:r>
              <a:rPr lang="en-GB" dirty="0">
                <a:solidFill>
                  <a:srgbClr val="FF0000"/>
                </a:solidFill>
                <a:latin typeface="Arial"/>
                <a:ea typeface="Calibri"/>
                <a:cs typeface="Times New Roman"/>
              </a:rPr>
              <a:t>the trusted head teacher</a:t>
            </a:r>
            <a:r>
              <a:rPr lang="en-GB" dirty="0">
                <a:latin typeface="Arial"/>
                <a:ea typeface="Calibri"/>
                <a:cs typeface="Times New Roman"/>
              </a:rPr>
              <a:t>, to explain the discovery.</a:t>
            </a:r>
            <a:endParaRPr lang="en-GB" sz="2000" dirty="0">
              <a:ea typeface="Calibri"/>
              <a:cs typeface="Times New Roman"/>
            </a:endParaRPr>
          </a:p>
          <a:p>
            <a:endParaRPr lang="en-GB" dirty="0"/>
          </a:p>
        </p:txBody>
      </p:sp>
    </p:spTree>
    <p:extLst>
      <p:ext uri="{BB962C8B-B14F-4D97-AF65-F5344CB8AC3E}">
        <p14:creationId xmlns:p14="http://schemas.microsoft.com/office/powerpoint/2010/main" val="3172512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Synthesising/evaluating</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r>
              <a:rPr lang="en-GB" dirty="0" smtClean="0"/>
              <a:t>We want to make sure that our final version is as good as the model text. So here, we compare ours and Self/peer assess against success criteria created.</a:t>
            </a:r>
            <a:endParaRPr lang="en-GB" dirty="0"/>
          </a:p>
        </p:txBody>
      </p:sp>
    </p:spTree>
    <p:extLst>
      <p:ext uri="{BB962C8B-B14F-4D97-AF65-F5344CB8AC3E}">
        <p14:creationId xmlns:p14="http://schemas.microsoft.com/office/powerpoint/2010/main" val="212314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a:bodyPr>
          <a:lstStyle/>
          <a:p>
            <a:pPr lvl="0">
              <a:spcBef>
                <a:spcPct val="20000"/>
              </a:spcBef>
            </a:pPr>
            <a:r>
              <a:rPr lang="en-GB" sz="3200" dirty="0" smtClean="0">
                <a:solidFill>
                  <a:prstClr val="black"/>
                </a:solidFill>
              </a:rPr>
              <a:t>English is so important because:</a:t>
            </a:r>
            <a:endParaRPr lang="en-GB" dirty="0"/>
          </a:p>
        </p:txBody>
      </p:sp>
      <p:sp>
        <p:nvSpPr>
          <p:cNvPr id="3" name="Content Placeholder 2"/>
          <p:cNvSpPr>
            <a:spLocks noGrp="1"/>
          </p:cNvSpPr>
          <p:nvPr>
            <p:ph idx="1"/>
          </p:nvPr>
        </p:nvSpPr>
        <p:spPr>
          <a:xfrm>
            <a:off x="395536" y="2060848"/>
            <a:ext cx="8229600" cy="4525963"/>
          </a:xfrm>
        </p:spPr>
        <p:txBody>
          <a:bodyPr>
            <a:normAutofit/>
          </a:bodyPr>
          <a:lstStyle/>
          <a:p>
            <a:pPr marL="0" indent="0" algn="ctr">
              <a:buNone/>
            </a:pPr>
            <a:r>
              <a:rPr lang="en-GB" sz="3600" dirty="0">
                <a:solidFill>
                  <a:prstClr val="black"/>
                </a:solidFill>
              </a:rPr>
              <a:t>Learning to read fluently for understanding, to write confidently and to express oneself well orally are essential life skills that underpin all other learning.</a:t>
            </a:r>
            <a:endParaRPr lang="en-GB" sz="3600" dirty="0"/>
          </a:p>
        </p:txBody>
      </p:sp>
    </p:spTree>
    <p:extLst>
      <p:ext uri="{BB962C8B-B14F-4D97-AF65-F5344CB8AC3E}">
        <p14:creationId xmlns:p14="http://schemas.microsoft.com/office/powerpoint/2010/main" val="293002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lvl="0"/>
            <a:r>
              <a:rPr lang="en-GB" dirty="0">
                <a:solidFill>
                  <a:prstClr val="black"/>
                </a:solidFill>
              </a:rPr>
              <a:t>Aims: For children to:</a:t>
            </a:r>
            <a:br>
              <a:rPr lang="en-GB" dirty="0">
                <a:solidFill>
                  <a:prstClr val="black"/>
                </a:solidFill>
              </a:rPr>
            </a:br>
            <a:endParaRPr lang="en-GB" dirty="0"/>
          </a:p>
        </p:txBody>
      </p:sp>
      <p:sp>
        <p:nvSpPr>
          <p:cNvPr id="3" name="Content Placeholder 2"/>
          <p:cNvSpPr>
            <a:spLocks noGrp="1"/>
          </p:cNvSpPr>
          <p:nvPr>
            <p:ph idx="1"/>
          </p:nvPr>
        </p:nvSpPr>
        <p:spPr>
          <a:xfrm>
            <a:off x="251520" y="620688"/>
            <a:ext cx="8892480" cy="6048672"/>
          </a:xfrm>
        </p:spPr>
        <p:txBody>
          <a:bodyPr>
            <a:normAutofit fontScale="70000" lnSpcReduction="20000"/>
          </a:bodyPr>
          <a:lstStyle/>
          <a:p>
            <a:pPr marL="0" lvl="0" indent="0">
              <a:buNone/>
            </a:pPr>
            <a:r>
              <a:rPr lang="en-GB" sz="3000" dirty="0" smtClean="0">
                <a:solidFill>
                  <a:prstClr val="black"/>
                </a:solidFill>
              </a:rPr>
              <a:t>-</a:t>
            </a:r>
            <a:r>
              <a:rPr lang="en-GB" sz="3000" dirty="0">
                <a:solidFill>
                  <a:prstClr val="black"/>
                </a:solidFill>
              </a:rPr>
              <a:t>To speak clearly and audibly in ways which take account of their listeners</a:t>
            </a:r>
          </a:p>
          <a:p>
            <a:pPr marL="0" lvl="0" indent="0">
              <a:buNone/>
            </a:pPr>
            <a:r>
              <a:rPr lang="en-GB" sz="3000" dirty="0">
                <a:solidFill>
                  <a:prstClr val="black"/>
                </a:solidFill>
              </a:rPr>
              <a:t>-To listen with concentration in order to be able to identify the main points of what they have heard</a:t>
            </a:r>
          </a:p>
          <a:p>
            <a:pPr marL="0" lvl="0" indent="0">
              <a:buNone/>
            </a:pPr>
            <a:r>
              <a:rPr lang="en-GB" sz="3000" dirty="0">
                <a:solidFill>
                  <a:prstClr val="black"/>
                </a:solidFill>
              </a:rPr>
              <a:t>-To develop children’s ability to reflect, value and evaluate their own and others contributions</a:t>
            </a:r>
          </a:p>
          <a:p>
            <a:pPr marL="0" lvl="0" indent="0">
              <a:buNone/>
            </a:pPr>
            <a:r>
              <a:rPr lang="en-GB" sz="3000" dirty="0">
                <a:solidFill>
                  <a:prstClr val="black"/>
                </a:solidFill>
              </a:rPr>
              <a:t>-To develop confident, independent readers</a:t>
            </a:r>
          </a:p>
          <a:p>
            <a:pPr marL="0" lvl="0" indent="0">
              <a:buNone/>
            </a:pPr>
            <a:r>
              <a:rPr lang="en-GB" sz="3000" dirty="0">
                <a:solidFill>
                  <a:prstClr val="black"/>
                </a:solidFill>
              </a:rPr>
              <a:t>-To encourage children to become enthusiastic </a:t>
            </a:r>
            <a:r>
              <a:rPr lang="en-GB" sz="3000" dirty="0" smtClean="0">
                <a:solidFill>
                  <a:prstClr val="black"/>
                </a:solidFill>
              </a:rPr>
              <a:t>and reflective readers through contact with challenging and lengthy texts</a:t>
            </a:r>
          </a:p>
          <a:p>
            <a:pPr marL="0" lvl="0" indent="0">
              <a:buNone/>
            </a:pPr>
            <a:r>
              <a:rPr lang="en-GB" sz="3000" dirty="0" smtClean="0">
                <a:solidFill>
                  <a:prstClr val="black"/>
                </a:solidFill>
              </a:rPr>
              <a:t>-To help children enjoy writing and recognise its value</a:t>
            </a:r>
          </a:p>
          <a:p>
            <a:pPr marL="0" lvl="0" indent="0">
              <a:buNone/>
            </a:pPr>
            <a:r>
              <a:rPr lang="en-GB" sz="3000" dirty="0" smtClean="0">
                <a:solidFill>
                  <a:prstClr val="black"/>
                </a:solidFill>
              </a:rPr>
              <a:t>-To enable children to write with accuracy with regards to spelling, punctuation and grammar</a:t>
            </a:r>
          </a:p>
          <a:p>
            <a:pPr marL="0" lvl="0" indent="0">
              <a:buNone/>
            </a:pPr>
            <a:r>
              <a:rPr lang="en-GB" sz="3000" dirty="0" smtClean="0">
                <a:solidFill>
                  <a:prstClr val="black"/>
                </a:solidFill>
              </a:rPr>
              <a:t>-To study language usage and models of good writing to develop their own skills</a:t>
            </a:r>
          </a:p>
          <a:p>
            <a:pPr marL="0" lvl="0" indent="0">
              <a:buNone/>
            </a:pPr>
            <a:r>
              <a:rPr lang="en-GB" sz="3000" dirty="0" smtClean="0">
                <a:solidFill>
                  <a:prstClr val="black"/>
                </a:solidFill>
              </a:rPr>
              <a:t>-To write for a variety of audiences and purposes using a range of genres</a:t>
            </a:r>
          </a:p>
          <a:p>
            <a:pPr marL="0" lvl="0" indent="0">
              <a:buNone/>
            </a:pPr>
            <a:r>
              <a:rPr lang="en-GB" sz="3000" dirty="0" smtClean="0">
                <a:solidFill>
                  <a:prstClr val="black"/>
                </a:solidFill>
              </a:rPr>
              <a:t>-To have an interest in words and their meanings to grow a full vocabulary</a:t>
            </a:r>
          </a:p>
          <a:p>
            <a:pPr marL="0" lvl="0" indent="0">
              <a:buNone/>
            </a:pPr>
            <a:r>
              <a:rPr lang="en-GB" sz="3000" dirty="0" smtClean="0">
                <a:solidFill>
                  <a:prstClr val="black"/>
                </a:solidFill>
              </a:rPr>
              <a:t>-To embed children's ability to use planning, drafting, revising and editing to improve their work</a:t>
            </a:r>
          </a:p>
          <a:p>
            <a:pPr marL="0" lvl="0" indent="0">
              <a:buNone/>
            </a:pPr>
            <a:r>
              <a:rPr lang="en-GB" sz="3000" dirty="0" smtClean="0">
                <a:solidFill>
                  <a:prstClr val="black"/>
                </a:solidFill>
              </a:rPr>
              <a:t>-To write neatly, consistently and legibly to produce work which instils a sense of pride</a:t>
            </a:r>
          </a:p>
          <a:p>
            <a:pPr marL="0" lvl="0" indent="0">
              <a:buNone/>
            </a:pPr>
            <a:endParaRPr lang="en-GB" sz="3000" dirty="0">
              <a:solidFill>
                <a:prstClr val="black"/>
              </a:solidFill>
            </a:endParaRPr>
          </a:p>
          <a:p>
            <a:pPr marL="0" lvl="0" indent="0">
              <a:buNone/>
            </a:pPr>
            <a:r>
              <a:rPr lang="en-GB" sz="3000" b="1" dirty="0" smtClean="0">
                <a:solidFill>
                  <a:prstClr val="black"/>
                </a:solidFill>
              </a:rPr>
              <a:t>For every child to experience success from the earliest possible stage</a:t>
            </a:r>
          </a:p>
          <a:p>
            <a:pPr marL="0" lvl="0" indent="0">
              <a:buNone/>
            </a:pPr>
            <a:endParaRPr lang="en-GB" sz="3000" dirty="0">
              <a:solidFill>
                <a:prstClr val="black"/>
              </a:solidFill>
            </a:endParaRPr>
          </a:p>
          <a:p>
            <a:endParaRPr lang="en-GB" dirty="0"/>
          </a:p>
        </p:txBody>
      </p:sp>
    </p:spTree>
    <p:extLst>
      <p:ext uri="{BB962C8B-B14F-4D97-AF65-F5344CB8AC3E}">
        <p14:creationId xmlns:p14="http://schemas.microsoft.com/office/powerpoint/2010/main" val="341691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barn(inVertical)">
                                      <p:cBhvr>
                                        <p:cTn id="6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a:t>
            </a:r>
            <a:endParaRPr lang="en-GB" dirty="0"/>
          </a:p>
        </p:txBody>
      </p:sp>
      <p:sp>
        <p:nvSpPr>
          <p:cNvPr id="3" name="Content Placeholder 2"/>
          <p:cNvSpPr>
            <a:spLocks noGrp="1"/>
          </p:cNvSpPr>
          <p:nvPr>
            <p:ph idx="1"/>
          </p:nvPr>
        </p:nvSpPr>
        <p:spPr/>
        <p:txBody>
          <a:bodyPr>
            <a:normAutofit/>
          </a:bodyPr>
          <a:lstStyle/>
          <a:p>
            <a:pPr marL="0" indent="0" algn="ctr">
              <a:buNone/>
            </a:pPr>
            <a:r>
              <a:rPr lang="en-GB" sz="3600" dirty="0" smtClean="0"/>
              <a:t>To ensure that every single child who leaves their primary education with us is equipped with a good standard of English skills to enable them the platform/opportunity to continue to fulfil their potential in Secondary School.</a:t>
            </a:r>
            <a:endParaRPr lang="en-GB" sz="3600" dirty="0"/>
          </a:p>
        </p:txBody>
      </p:sp>
    </p:spTree>
    <p:extLst>
      <p:ext uri="{BB962C8B-B14F-4D97-AF65-F5344CB8AC3E}">
        <p14:creationId xmlns:p14="http://schemas.microsoft.com/office/powerpoint/2010/main" val="78656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Genres </a:t>
            </a:r>
            <a:endParaRPr lang="en-GB" dirty="0"/>
          </a:p>
        </p:txBody>
      </p:sp>
      <p:sp>
        <p:nvSpPr>
          <p:cNvPr id="3" name="Content Placeholder 2"/>
          <p:cNvSpPr>
            <a:spLocks noGrp="1"/>
          </p:cNvSpPr>
          <p:nvPr>
            <p:ph idx="1"/>
          </p:nvPr>
        </p:nvSpPr>
        <p:spPr>
          <a:xfrm>
            <a:off x="457200" y="1340768"/>
            <a:ext cx="8229600" cy="5040560"/>
          </a:xfrm>
        </p:spPr>
        <p:txBody>
          <a:bodyPr>
            <a:normAutofit fontScale="77500" lnSpcReduction="20000"/>
          </a:bodyPr>
          <a:lstStyle/>
          <a:p>
            <a:r>
              <a:rPr lang="en-GB" dirty="0" smtClean="0"/>
              <a:t>We teach the skills of literacy through genres</a:t>
            </a:r>
          </a:p>
          <a:p>
            <a:r>
              <a:rPr lang="en-GB" dirty="0" smtClean="0"/>
              <a:t>We hope to show progression through year groups and allow the children to write for a variety or purposes, audiences and styles and so they are exposed to a plethora of text types throughout their time in key stage 2.</a:t>
            </a:r>
          </a:p>
          <a:p>
            <a:endParaRPr lang="en-GB" dirty="0"/>
          </a:p>
          <a:p>
            <a:r>
              <a:rPr lang="en-GB" dirty="0" smtClean="0"/>
              <a:t>Fiction (narratives: mystery, other cultures </a:t>
            </a:r>
            <a:r>
              <a:rPr lang="en-GB" dirty="0" err="1" smtClean="0"/>
              <a:t>etc</a:t>
            </a:r>
            <a:r>
              <a:rPr lang="en-GB" dirty="0" smtClean="0"/>
              <a:t> and poems)</a:t>
            </a:r>
          </a:p>
          <a:p>
            <a:r>
              <a:rPr lang="en-GB" dirty="0" smtClean="0"/>
              <a:t>Non-fiction (persuasive, balanced, recount, information text </a:t>
            </a:r>
            <a:r>
              <a:rPr lang="en-GB" dirty="0" err="1" smtClean="0"/>
              <a:t>etc</a:t>
            </a:r>
            <a:r>
              <a:rPr lang="en-GB" dirty="0" smtClean="0"/>
              <a:t>)</a:t>
            </a:r>
          </a:p>
          <a:p>
            <a:pPr marL="0" indent="0">
              <a:buNone/>
            </a:pPr>
            <a:endParaRPr lang="en-GB" dirty="0" smtClean="0"/>
          </a:p>
          <a:p>
            <a:r>
              <a:rPr lang="en-GB" dirty="0" smtClean="0"/>
              <a:t>See English spine (page 5) to see your child's year group genres</a:t>
            </a:r>
          </a:p>
          <a:p>
            <a:r>
              <a:rPr lang="en-GB" dirty="0" smtClean="0"/>
              <a:t>See recommended book list for ideas (page 52)</a:t>
            </a:r>
            <a:endParaRPr lang="en-GB" dirty="0"/>
          </a:p>
        </p:txBody>
      </p:sp>
    </p:spTree>
    <p:extLst>
      <p:ext uri="{BB962C8B-B14F-4D97-AF65-F5344CB8AC3E}">
        <p14:creationId xmlns:p14="http://schemas.microsoft.com/office/powerpoint/2010/main" val="369927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make good writers?</a:t>
            </a:r>
            <a:endParaRPr lang="en-GB" dirty="0"/>
          </a:p>
        </p:txBody>
      </p:sp>
      <p:sp>
        <p:nvSpPr>
          <p:cNvPr id="3" name="Content Placeholder 2"/>
          <p:cNvSpPr>
            <a:spLocks noGrp="1"/>
          </p:cNvSpPr>
          <p:nvPr>
            <p:ph idx="1"/>
          </p:nvPr>
        </p:nvSpPr>
        <p:spPr/>
        <p:txBody>
          <a:bodyPr/>
          <a:lstStyle/>
          <a:p>
            <a:pPr marL="0" indent="0">
              <a:buNone/>
            </a:pPr>
            <a:r>
              <a:rPr lang="en-GB" dirty="0" smtClean="0"/>
              <a:t>Knowledge of subject writing about</a:t>
            </a:r>
          </a:p>
          <a:p>
            <a:pPr marL="0" indent="0">
              <a:buNone/>
            </a:pPr>
            <a:r>
              <a:rPr lang="en-GB" dirty="0" smtClean="0"/>
              <a:t>Understanding of grammar/punctuation</a:t>
            </a:r>
          </a:p>
          <a:p>
            <a:pPr marL="0" indent="0">
              <a:buNone/>
            </a:pPr>
            <a:r>
              <a:rPr lang="en-GB" dirty="0" smtClean="0"/>
              <a:t>Edits (teacher, self and peer) and self reviews</a:t>
            </a:r>
          </a:p>
          <a:p>
            <a:pPr marL="0" indent="0">
              <a:buNone/>
            </a:pPr>
            <a:r>
              <a:rPr lang="en-GB" dirty="0" smtClean="0"/>
              <a:t>Model texts/books/authors to aspire to and learn from</a:t>
            </a:r>
          </a:p>
          <a:p>
            <a:pPr marL="0" indent="0">
              <a:buNone/>
            </a:pPr>
            <a:r>
              <a:rPr lang="en-GB" dirty="0" smtClean="0"/>
              <a:t>Shared writing/clear modelling</a:t>
            </a:r>
          </a:p>
          <a:p>
            <a:pPr marL="0" indent="0">
              <a:buNone/>
            </a:pPr>
            <a:r>
              <a:rPr lang="en-GB" dirty="0" smtClean="0"/>
              <a:t>Etc. etc.</a:t>
            </a:r>
          </a:p>
          <a:p>
            <a:pPr marL="0" indent="0">
              <a:buNone/>
            </a:pPr>
            <a:endParaRPr lang="en-GB" dirty="0"/>
          </a:p>
        </p:txBody>
      </p:sp>
    </p:spTree>
    <p:extLst>
      <p:ext uri="{BB962C8B-B14F-4D97-AF65-F5344CB8AC3E}">
        <p14:creationId xmlns:p14="http://schemas.microsoft.com/office/powerpoint/2010/main" val="406195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Sequence</a:t>
            </a:r>
            <a:endParaRPr lang="en-GB" dirty="0"/>
          </a:p>
        </p:txBody>
      </p:sp>
      <p:sp>
        <p:nvSpPr>
          <p:cNvPr id="3" name="Content Placeholder 2"/>
          <p:cNvSpPr>
            <a:spLocks noGrp="1"/>
          </p:cNvSpPr>
          <p:nvPr>
            <p:ph idx="1"/>
          </p:nvPr>
        </p:nvSpPr>
        <p:spPr>
          <a:xfrm>
            <a:off x="457200" y="1268760"/>
            <a:ext cx="8229600" cy="4857403"/>
          </a:xfrm>
        </p:spPr>
        <p:txBody>
          <a:bodyPr/>
          <a:lstStyle/>
          <a:p>
            <a:pPr marL="0" indent="0">
              <a:buNone/>
            </a:pPr>
            <a:r>
              <a:rPr lang="en-GB" dirty="0" smtClean="0"/>
              <a:t>For every unit within the genre we follow a set cycle to teach children the skills they need to be good writers:</a:t>
            </a:r>
          </a:p>
          <a:p>
            <a:endParaRPr lang="en-GB" dirty="0"/>
          </a:p>
          <a:p>
            <a:pPr marL="0" indent="0">
              <a:buNone/>
            </a:pPr>
            <a:endParaRPr lang="en-GB" dirty="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45" y="2780927"/>
            <a:ext cx="6811883" cy="398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576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a:t>
            </a:r>
            <a:endParaRPr lang="en-GB" dirty="0"/>
          </a:p>
        </p:txBody>
      </p:sp>
      <p:sp>
        <p:nvSpPr>
          <p:cNvPr id="3" name="Content Placeholder 2"/>
          <p:cNvSpPr>
            <a:spLocks noGrp="1"/>
          </p:cNvSpPr>
          <p:nvPr>
            <p:ph idx="1"/>
          </p:nvPr>
        </p:nvSpPr>
        <p:spPr>
          <a:xfrm>
            <a:off x="457200" y="1340768"/>
            <a:ext cx="8229600" cy="4785395"/>
          </a:xfrm>
        </p:spPr>
        <p:txBody>
          <a:bodyPr>
            <a:normAutofit fontScale="92500" lnSpcReduction="20000"/>
          </a:bodyPr>
          <a:lstStyle/>
          <a:p>
            <a:pPr marL="0" indent="0">
              <a:buNone/>
            </a:pPr>
            <a:r>
              <a:rPr lang="en-GB" dirty="0" smtClean="0"/>
              <a:t>This is where the children immerse in the genre or the particular text type and gain an interest/better understanding of it.</a:t>
            </a:r>
          </a:p>
          <a:p>
            <a:pPr marL="0" indent="0">
              <a:buNone/>
            </a:pPr>
            <a:endParaRPr lang="en-GB" dirty="0" smtClean="0"/>
          </a:p>
          <a:p>
            <a:pPr marL="0" indent="0">
              <a:buNone/>
            </a:pPr>
            <a:r>
              <a:rPr lang="en-GB" dirty="0" smtClean="0"/>
              <a:t>Model text: </a:t>
            </a:r>
          </a:p>
          <a:p>
            <a:pPr marL="0" indent="0">
              <a:buNone/>
            </a:pPr>
            <a:r>
              <a:rPr lang="en-GB" dirty="0" smtClean="0"/>
              <a:t>This </a:t>
            </a:r>
            <a:r>
              <a:rPr lang="en-GB" dirty="0"/>
              <a:t>is the most important resource. We can’t plan any unit of work without the core </a:t>
            </a:r>
            <a:r>
              <a:rPr lang="en-GB" dirty="0" smtClean="0"/>
              <a:t>text. We, as teachers, </a:t>
            </a:r>
            <a:r>
              <a:rPr lang="en-GB" dirty="0"/>
              <a:t>must make sure that this has all the skills in which we are going to be </a:t>
            </a:r>
            <a:r>
              <a:rPr lang="en-GB" dirty="0" smtClean="0"/>
              <a:t>teaching and therefore they are written by us. This text, the children will learn from and try to emulate.</a:t>
            </a: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383228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599</TotalTime>
  <Words>1752</Words>
  <Application>Microsoft Office PowerPoint</Application>
  <PresentationFormat>On-screen Show (4:3)</PresentationFormat>
  <Paragraphs>209</Paragraphs>
  <Slides>26</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 3</vt:lpstr>
      <vt:lpstr>Office Theme</vt:lpstr>
      <vt:lpstr>Aims for today:</vt:lpstr>
      <vt:lpstr>What is English?</vt:lpstr>
      <vt:lpstr>English is so important because:</vt:lpstr>
      <vt:lpstr>Aims: For children to: </vt:lpstr>
      <vt:lpstr>Vision </vt:lpstr>
      <vt:lpstr>Genres </vt:lpstr>
      <vt:lpstr>How do we make good writers?</vt:lpstr>
      <vt:lpstr>Teaching Sequence</vt:lpstr>
      <vt:lpstr>Engagement </vt:lpstr>
      <vt:lpstr>Engagement: ideas/activities to explore the text/model</vt:lpstr>
      <vt:lpstr>Analyse </vt:lpstr>
      <vt:lpstr>Example </vt:lpstr>
      <vt:lpstr>Success criteria Have you remembered to:</vt:lpstr>
      <vt:lpstr>PowerPoint Presentation</vt:lpstr>
      <vt:lpstr>Practice </vt:lpstr>
      <vt:lpstr>PowerPoint Presentation</vt:lpstr>
      <vt:lpstr>PowerPoint Presentation</vt:lpstr>
      <vt:lpstr>PowerPoint Presentation</vt:lpstr>
      <vt:lpstr>PowerPoint Presentation</vt:lpstr>
      <vt:lpstr>Writing and editing </vt:lpstr>
      <vt:lpstr>Demonstrating </vt:lpstr>
      <vt:lpstr>Editing </vt:lpstr>
      <vt:lpstr>Example of editing </vt:lpstr>
      <vt:lpstr>PowerPoint Presentation</vt:lpstr>
      <vt:lpstr>PowerPoint Presentation</vt:lpstr>
      <vt:lpstr>Synthesising/evaluating</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DRooney</dc:creator>
  <cp:lastModifiedBy>DRooney</cp:lastModifiedBy>
  <cp:revision>56</cp:revision>
  <dcterms:created xsi:type="dcterms:W3CDTF">2014-08-05T10:12:57Z</dcterms:created>
  <dcterms:modified xsi:type="dcterms:W3CDTF">2021-11-25T14:25:53Z</dcterms:modified>
</cp:coreProperties>
</file>